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sldIdLst>
    <p:sldId id="290" r:id="rId2"/>
    <p:sldId id="292" r:id="rId3"/>
    <p:sldId id="313" r:id="rId4"/>
    <p:sldId id="314" r:id="rId5"/>
    <p:sldId id="315" r:id="rId6"/>
    <p:sldId id="316" r:id="rId7"/>
    <p:sldId id="317" r:id="rId8"/>
    <p:sldId id="318" r:id="rId9"/>
    <p:sldId id="319" r:id="rId10"/>
    <p:sldId id="320" r:id="rId11"/>
    <p:sldId id="321" r:id="rId12"/>
    <p:sldId id="294" r:id="rId13"/>
    <p:sldId id="267" r:id="rId14"/>
    <p:sldId id="336" r:id="rId15"/>
    <p:sldId id="295" r:id="rId16"/>
    <p:sldId id="268" r:id="rId17"/>
    <p:sldId id="337" r:id="rId18"/>
    <p:sldId id="269" r:id="rId19"/>
    <p:sldId id="304" r:id="rId20"/>
    <p:sldId id="270" r:id="rId21"/>
    <p:sldId id="305" r:id="rId22"/>
    <p:sldId id="271" r:id="rId23"/>
    <p:sldId id="306" r:id="rId24"/>
    <p:sldId id="272" r:id="rId25"/>
    <p:sldId id="298" r:id="rId26"/>
    <p:sldId id="322" r:id="rId27"/>
    <p:sldId id="274" r:id="rId28"/>
    <p:sldId id="338" r:id="rId29"/>
    <p:sldId id="323" r:id="rId30"/>
    <p:sldId id="277" r:id="rId31"/>
    <p:sldId id="339" r:id="rId32"/>
    <p:sldId id="324" r:id="rId33"/>
    <p:sldId id="280" r:id="rId34"/>
    <p:sldId id="340" r:id="rId35"/>
    <p:sldId id="325" r:id="rId36"/>
    <p:sldId id="282" r:id="rId37"/>
    <p:sldId id="341" r:id="rId38"/>
    <p:sldId id="326" r:id="rId39"/>
    <p:sldId id="285" r:id="rId40"/>
    <p:sldId id="342" r:id="rId41"/>
    <p:sldId id="279" r:id="rId42"/>
    <p:sldId id="343" r:id="rId43"/>
    <p:sldId id="328" r:id="rId44"/>
    <p:sldId id="307" r:id="rId45"/>
    <p:sldId id="308" r:id="rId46"/>
    <p:sldId id="333" r:id="rId47"/>
    <p:sldId id="330" r:id="rId48"/>
    <p:sldId id="331" r:id="rId49"/>
    <p:sldId id="332" r:id="rId50"/>
    <p:sldId id="334" r:id="rId51"/>
    <p:sldId id="311" r:id="rId52"/>
    <p:sldId id="344" r:id="rId53"/>
    <p:sldId id="329" r:id="rId54"/>
    <p:sldId id="33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5B7CA-752A-4F08-A234-26D162B52522}" type="datetimeFigureOut">
              <a:rPr lang="en-US" smtClean="0"/>
              <a:pPr/>
              <a:t>2/27/2017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28A8E3-E80C-4276-B968-CA5818E500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Carbazole</a:t>
            </a:r>
            <a:r>
              <a:rPr lang="en-US" dirty="0" smtClean="0"/>
              <a:t> Violet’ was a new pigment from DS that I wanted to try</a:t>
            </a:r>
          </a:p>
          <a:p>
            <a:r>
              <a:rPr lang="en-US" dirty="0" smtClean="0"/>
              <a:t>Needed a complement to the violet, but didn’t need saturated, so went with Raw Sienna</a:t>
            </a:r>
          </a:p>
          <a:p>
            <a:r>
              <a:rPr lang="en-US" dirty="0" smtClean="0"/>
              <a:t>To add some depth and warmth, went with a warm, fairly neutral and high saturated scarlet – </a:t>
            </a:r>
            <a:r>
              <a:rPr lang="en-US" dirty="0" err="1" smtClean="0"/>
              <a:t>Quinacridone</a:t>
            </a:r>
            <a:r>
              <a:rPr lang="en-US" dirty="0" smtClean="0"/>
              <a:t> Coral</a:t>
            </a:r>
          </a:p>
          <a:p>
            <a:r>
              <a:rPr lang="en-US" dirty="0" smtClean="0"/>
              <a:t>Looking at the gamut…</a:t>
            </a:r>
          </a:p>
          <a:p>
            <a:pPr lvl="1">
              <a:buFont typeface="Arial" pitchFamily="34" charset="0"/>
              <a:buChar char="•"/>
            </a:pPr>
            <a:r>
              <a:rPr lang="en-US" dirty="0" smtClean="0"/>
              <a:t>No greens possible</a:t>
            </a:r>
          </a:p>
          <a:p>
            <a:pPr lvl="1">
              <a:buFont typeface="Arial" pitchFamily="34" charset="0"/>
              <a:buChar char="•"/>
            </a:pPr>
            <a:r>
              <a:rPr lang="en-US" dirty="0" smtClean="0"/>
              <a:t>Not much in the blue range possible (the background was a ‘cheat’ – I used some Ultramarine Blue)</a:t>
            </a:r>
          </a:p>
          <a:p>
            <a:pPr lvl="1">
              <a:buFont typeface="Arial" pitchFamily="34" charset="0"/>
              <a:buChar char="•"/>
            </a:pPr>
            <a:r>
              <a:rPr lang="en-US" dirty="0" err="1" smtClean="0"/>
              <a:t>Dioxazine</a:t>
            </a:r>
            <a:r>
              <a:rPr lang="en-US" dirty="0" smtClean="0"/>
              <a:t> Violet is about a 9 on the value scale, so no problem with value range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28A8E3-E80C-4276-B968-CA5818E500A7}"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28A8E3-E80C-4276-B968-CA5818E500A7}"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A2D024-AB07-4E44-BB87-8F800347D8F5}" type="datetimeFigureOut">
              <a:rPr lang="en-US" smtClean="0"/>
              <a:pPr/>
              <a:t>2/27/2017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0E211E1-2774-49A9-AD51-3F08C8944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A2D024-AB07-4E44-BB87-8F800347D8F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211E1-2774-49A9-AD51-3F08C89444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A2D024-AB07-4E44-BB87-8F800347D8F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211E1-2774-49A9-AD51-3F08C89444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A2D024-AB07-4E44-BB87-8F800347D8F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211E1-2774-49A9-AD51-3F08C89444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A2D024-AB07-4E44-BB87-8F800347D8F5}"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211E1-2774-49A9-AD51-3F08C8944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A2D024-AB07-4E44-BB87-8F800347D8F5}"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211E1-2774-49A9-AD51-3F08C89444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A2D024-AB07-4E44-BB87-8F800347D8F5}" type="datetimeFigureOut">
              <a:rPr lang="en-US" smtClean="0"/>
              <a:pPr/>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211E1-2774-49A9-AD51-3F08C89444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A2D024-AB07-4E44-BB87-8F800347D8F5}" type="datetimeFigureOut">
              <a:rPr lang="en-US" smtClean="0"/>
              <a:pPr/>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211E1-2774-49A9-AD51-3F08C89444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024-AB07-4E44-BB87-8F800347D8F5}" type="datetimeFigureOut">
              <a:rPr lang="en-US" smtClean="0"/>
              <a:pPr/>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211E1-2774-49A9-AD51-3F08C89444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A2D024-AB07-4E44-BB87-8F800347D8F5}"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211E1-2774-49A9-AD51-3F08C89444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A2D024-AB07-4E44-BB87-8F800347D8F5}"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0E211E1-2774-49A9-AD51-3F08C894442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A2D024-AB07-4E44-BB87-8F800347D8F5}" type="datetimeFigureOut">
              <a:rPr lang="en-US" smtClean="0"/>
              <a:pPr/>
              <a:t>2/27/2017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E211E1-2774-49A9-AD51-3F08C894442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handprint.com/HP/WCL/colormap.html"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handprint.com/HP/WCL/colormap.html"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www.google.com/url?sa=i&amp;rct=j&amp;q=&amp;esrc=s&amp;frm=1&amp;source=images&amp;cd=&amp;cad=rja&amp;uact=8&amp;ved=&amp;url=http://www.dillmans.com/dcaf/2009/engle&amp;bvm=bv.146094739,bs.1,d.eWE&amp;psig=AFQjCNH3lrowsNIcZrUqRPqVXjY9gK6wtA&amp;ust=1488228898338898"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handprint.com/HP/WCL/colormap.html"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www.google.com/url?sa=i&amp;rct=j&amp;q=&amp;esrc=s&amp;frm=1&amp;source=images&amp;cd=&amp;cad=rja&amp;uact=8&amp;ved=&amp;url=http://www.jeannedobie.com/paintings_page2.html&amp;bvm=bv.146094739,bs.1,d.eWE&amp;psig=AFQjCNE-Jo1DH0cRTXQOaC9lftsxP4Qa-g&amp;ust=1488232507300461" TargetMode="External"/><Relationship Id="rId4" Type="http://schemas.openxmlformats.org/officeDocument/2006/relationships/image" Target="../media/image23.gif"/></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amp;url=http://alchetron.com/John-Singer-Sargent-1196665-W&amp;bvm=bv.146094739,bs.1,d.eWE&amp;psig=AFQjCNF7y3JwnKJ5GvbMSwlAY7YG3A3l1w&amp;ust=1488307873464851" TargetMode="External"/><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sa=i&amp;rct=j&amp;q=&amp;esrc=s&amp;frm=1&amp;source=images&amp;cd=&amp;cad=rja&amp;uact=8&amp;ved=&amp;url=http://theawesomedaily.com/beautiful-watercolor-paintings-by-thomas-w-schaller/&amp;bvm=bv.146094739,bs.1,d.eWE&amp;psig=AFQjCNFHswshgnkA41Gbr6oYJrnNy77xVA&amp;ust=1488317466988953" TargetMode="Externa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hyperlink" Target="http://www.google.com/url?sa=i&amp;rct=j&amp;q=&amp;esrc=s&amp;frm=1&amp;source=images&amp;cd=&amp;cad=rja&amp;uact=8&amp;ved=&amp;url=http://mymodernmet.com/thomas-w-schaller-beautiful-watercolor-paintings-architecture/&amp;bvm=bv.146094739,bs.1,d.eWE&amp;psig=AFQjCNFHswshgnkA41Gbr6oYJrnNy77xVA&amp;ust=148831746698895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Selecting a Limited Palette</a:t>
            </a:r>
            <a:endParaRPr lang="en-US" dirty="0"/>
          </a:p>
        </p:txBody>
      </p:sp>
      <p:sp>
        <p:nvSpPr>
          <p:cNvPr id="3" name="Subtitle 2"/>
          <p:cNvSpPr>
            <a:spLocks noGrp="1"/>
          </p:cNvSpPr>
          <p:nvPr>
            <p:ph type="subTitle" idx="1"/>
          </p:nvPr>
        </p:nvSpPr>
        <p:spPr>
          <a:xfrm>
            <a:off x="1295400" y="3200400"/>
            <a:ext cx="6400800" cy="1752600"/>
          </a:xfrm>
        </p:spPr>
        <p:txBody>
          <a:bodyPr/>
          <a:lstStyle/>
          <a:p>
            <a:pPr algn="ctr"/>
            <a:r>
              <a:rPr lang="en-US" dirty="0" smtClean="0"/>
              <a:t>Using Mixing Lines and Pigment Charts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704088"/>
          </a:xfrm>
        </p:spPr>
        <p:txBody>
          <a:bodyPr>
            <a:normAutofit fontScale="90000"/>
          </a:bodyPr>
          <a:lstStyle/>
          <a:p>
            <a:pPr algn="ctr"/>
            <a:r>
              <a:rPr lang="en-US" sz="4400" dirty="0" smtClean="0"/>
              <a:t>Defining your </a:t>
            </a:r>
            <a:r>
              <a:rPr lang="en-US" sz="4400" i="1" dirty="0" smtClean="0"/>
              <a:t>Color Gamut</a:t>
            </a:r>
            <a:endParaRPr lang="en-US" sz="4400" i="1" dirty="0"/>
          </a:p>
        </p:txBody>
      </p:sp>
      <p:pic>
        <p:nvPicPr>
          <p:cNvPr id="3" name="Picture 2" descr="2d gamut.gif"/>
          <p:cNvPicPr>
            <a:picLocks noChangeAspect="1"/>
          </p:cNvPicPr>
          <p:nvPr/>
        </p:nvPicPr>
        <p:blipFill>
          <a:blip r:embed="rId2" cstate="print"/>
          <a:stretch>
            <a:fillRect/>
          </a:stretch>
        </p:blipFill>
        <p:spPr>
          <a:xfrm>
            <a:off x="4038600" y="2057400"/>
            <a:ext cx="4195396" cy="4155440"/>
          </a:xfrm>
          <a:prstGeom prst="rect">
            <a:avLst/>
          </a:prstGeom>
        </p:spPr>
      </p:pic>
      <p:sp>
        <p:nvSpPr>
          <p:cNvPr id="4" name="Rectangle 3"/>
          <p:cNvSpPr/>
          <p:nvPr/>
        </p:nvSpPr>
        <p:spPr>
          <a:xfrm>
            <a:off x="609600" y="2146280"/>
            <a:ext cx="3276600" cy="3416320"/>
          </a:xfrm>
          <a:prstGeom prst="rect">
            <a:avLst/>
          </a:prstGeom>
        </p:spPr>
        <p:txBody>
          <a:bodyPr wrap="square">
            <a:spAutoFit/>
          </a:bodyPr>
          <a:lstStyle/>
          <a:p>
            <a:pPr>
              <a:buFont typeface="Arial" pitchFamily="34" charset="0"/>
              <a:buChar char="•"/>
            </a:pPr>
            <a:r>
              <a:rPr lang="en-US" sz="2400" dirty="0" smtClean="0">
                <a:latin typeface="+mj-lt"/>
              </a:rPr>
              <a:t>Connect your highest saturation colors. </a:t>
            </a:r>
          </a:p>
          <a:p>
            <a:pPr>
              <a:buFont typeface="Arial" pitchFamily="34" charset="0"/>
              <a:buChar char="•"/>
            </a:pPr>
            <a:endParaRPr lang="en-US" sz="2400" dirty="0" smtClean="0">
              <a:latin typeface="+mj-lt"/>
            </a:endParaRPr>
          </a:p>
          <a:p>
            <a:pPr>
              <a:buFont typeface="Arial" pitchFamily="34" charset="0"/>
              <a:buChar char="•"/>
            </a:pPr>
            <a:r>
              <a:rPr lang="en-US" sz="2400" dirty="0" smtClean="0">
                <a:latin typeface="+mj-lt"/>
              </a:rPr>
              <a:t> Everything within the polygon is mixable.</a:t>
            </a:r>
          </a:p>
          <a:p>
            <a:r>
              <a:rPr lang="en-US" sz="2400" dirty="0" smtClean="0">
                <a:latin typeface="+mj-lt"/>
              </a:rPr>
              <a:t> </a:t>
            </a:r>
          </a:p>
          <a:p>
            <a:pPr>
              <a:buFont typeface="Arial" pitchFamily="34" charset="0"/>
              <a:buChar char="•"/>
            </a:pPr>
            <a:r>
              <a:rPr lang="en-US" sz="2400" dirty="0" smtClean="0">
                <a:latin typeface="+mj-lt"/>
              </a:rPr>
              <a:t> Anything else is NOT mixable with this palette</a:t>
            </a:r>
          </a:p>
          <a:p>
            <a:pPr>
              <a:buFont typeface="Arial" pitchFamily="34" charset="0"/>
              <a:buChar char="•"/>
            </a:pPr>
            <a:endParaRPr lang="en-US" sz="24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85800"/>
          </a:xfrm>
        </p:spPr>
        <p:txBody>
          <a:bodyPr>
            <a:normAutofit fontScale="90000"/>
          </a:bodyPr>
          <a:lstStyle/>
          <a:p>
            <a:pPr algn="ctr"/>
            <a:r>
              <a:rPr lang="en-US" sz="4400" dirty="0" smtClean="0"/>
              <a:t>The Color Gamut in 3d</a:t>
            </a:r>
            <a:endParaRPr lang="en-US" sz="4400" dirty="0"/>
          </a:p>
        </p:txBody>
      </p:sp>
      <p:pic>
        <p:nvPicPr>
          <p:cNvPr id="4" name="Picture 3" descr="3d WC gamut.gif"/>
          <p:cNvPicPr>
            <a:picLocks noChangeAspect="1"/>
          </p:cNvPicPr>
          <p:nvPr/>
        </p:nvPicPr>
        <p:blipFill>
          <a:blip r:embed="rId2" cstate="print"/>
          <a:stretch>
            <a:fillRect/>
          </a:stretch>
        </p:blipFill>
        <p:spPr>
          <a:xfrm>
            <a:off x="3542158" y="1676400"/>
            <a:ext cx="5288371" cy="4648200"/>
          </a:xfrm>
          <a:prstGeom prst="rect">
            <a:avLst/>
          </a:prstGeom>
        </p:spPr>
      </p:pic>
      <p:sp>
        <p:nvSpPr>
          <p:cNvPr id="5" name="Rectangle 4"/>
          <p:cNvSpPr/>
          <p:nvPr/>
        </p:nvSpPr>
        <p:spPr>
          <a:xfrm>
            <a:off x="457200" y="1981200"/>
            <a:ext cx="2514600" cy="1569660"/>
          </a:xfrm>
          <a:prstGeom prst="rect">
            <a:avLst/>
          </a:prstGeom>
        </p:spPr>
        <p:txBody>
          <a:bodyPr wrap="square">
            <a:spAutoFit/>
          </a:bodyPr>
          <a:lstStyle/>
          <a:p>
            <a:r>
              <a:rPr lang="en-US" sz="2400" dirty="0" smtClean="0">
                <a:latin typeface="+mj-lt"/>
              </a:rPr>
              <a:t>This helps you see the </a:t>
            </a:r>
            <a:r>
              <a:rPr lang="en-US" sz="2400" b="1" dirty="0" smtClean="0">
                <a:latin typeface="+mj-lt"/>
              </a:rPr>
              <a:t>Value Range </a:t>
            </a:r>
            <a:r>
              <a:rPr lang="en-US" sz="2400" dirty="0" smtClean="0">
                <a:latin typeface="+mj-lt"/>
              </a:rPr>
              <a:t>you have in your Gamut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Switch to Pigment Charts</a:t>
            </a:r>
            <a:endParaRPr lang="en-US" sz="4800" dirty="0"/>
          </a:p>
        </p:txBody>
      </p:sp>
      <p:sp>
        <p:nvSpPr>
          <p:cNvPr id="3" name="Content Placeholder 2"/>
          <p:cNvSpPr>
            <a:spLocks noGrp="1"/>
          </p:cNvSpPr>
          <p:nvPr>
            <p:ph idx="1"/>
          </p:nvPr>
        </p:nvSpPr>
        <p:spPr>
          <a:xfrm>
            <a:off x="1524000" y="1981200"/>
            <a:ext cx="6553200" cy="4389120"/>
          </a:xfrm>
        </p:spPr>
        <p:txBody>
          <a:bodyPr/>
          <a:lstStyle/>
          <a:p>
            <a:r>
              <a:rPr lang="en-US" dirty="0" smtClean="0">
                <a:latin typeface="+mj-lt"/>
              </a:rPr>
              <a:t>Color wheels use ‘ideal’ colors.</a:t>
            </a:r>
          </a:p>
          <a:p>
            <a:r>
              <a:rPr lang="en-US" dirty="0" smtClean="0">
                <a:latin typeface="+mj-lt"/>
              </a:rPr>
              <a:t>We work with Pigments, </a:t>
            </a:r>
            <a:r>
              <a:rPr lang="en-US" i="1" dirty="0" smtClean="0">
                <a:latin typeface="+mj-lt"/>
              </a:rPr>
              <a:t>not</a:t>
            </a:r>
            <a:r>
              <a:rPr lang="en-US" dirty="0" smtClean="0">
                <a:latin typeface="+mj-lt"/>
              </a:rPr>
              <a:t> colors. </a:t>
            </a:r>
          </a:p>
          <a:p>
            <a:r>
              <a:rPr lang="en-US" dirty="0" smtClean="0">
                <a:latin typeface="+mj-lt"/>
              </a:rPr>
              <a:t>Most pigment manufacturers have Color Charts or Pigment Charts. You can use </a:t>
            </a:r>
            <a:r>
              <a:rPr lang="en-US" i="1" dirty="0" smtClean="0">
                <a:latin typeface="+mj-lt"/>
              </a:rPr>
              <a:t>any</a:t>
            </a:r>
            <a:r>
              <a:rPr lang="en-US" dirty="0" smtClean="0">
                <a:latin typeface="+mj-lt"/>
              </a:rPr>
              <a:t> one – all manufacturers have essentially the </a:t>
            </a:r>
            <a:r>
              <a:rPr lang="en-US" i="1" dirty="0" smtClean="0">
                <a:latin typeface="+mj-lt"/>
              </a:rPr>
              <a:t>same</a:t>
            </a:r>
            <a:r>
              <a:rPr lang="en-US" dirty="0" smtClean="0">
                <a:latin typeface="+mj-lt"/>
              </a:rPr>
              <a:t> pigments</a:t>
            </a:r>
          </a:p>
          <a:p>
            <a:r>
              <a:rPr lang="en-US" dirty="0" smtClean="0">
                <a:latin typeface="+mj-lt"/>
              </a:rPr>
              <a:t>These work for </a:t>
            </a:r>
            <a:r>
              <a:rPr lang="en-US" i="1" dirty="0" smtClean="0">
                <a:latin typeface="+mj-lt"/>
              </a:rPr>
              <a:t>any</a:t>
            </a:r>
            <a:r>
              <a:rPr lang="en-US" dirty="0" smtClean="0">
                <a:latin typeface="+mj-lt"/>
              </a:rPr>
              <a:t> wet medium. All artist media are made from the same pigments. The only thing that changes is the vehicle (and the names).</a:t>
            </a:r>
            <a:endParaRPr lang="en-US"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DS color wheel.jpg"/>
          <p:cNvPicPr>
            <a:picLocks noChangeAspect="1"/>
          </p:cNvPicPr>
          <p:nvPr/>
        </p:nvPicPr>
        <p:blipFill>
          <a:blip r:embed="rId2" cstate="print"/>
          <a:stretch>
            <a:fillRect/>
          </a:stretch>
        </p:blipFill>
        <p:spPr>
          <a:xfrm>
            <a:off x="2362200" y="0"/>
            <a:ext cx="6576164" cy="6858001"/>
          </a:xfrm>
          <a:prstGeom prst="rect">
            <a:avLst/>
          </a:prstGeom>
        </p:spPr>
      </p:pic>
      <p:sp>
        <p:nvSpPr>
          <p:cNvPr id="3" name="TextBox 2"/>
          <p:cNvSpPr txBox="1"/>
          <p:nvPr/>
        </p:nvSpPr>
        <p:spPr>
          <a:xfrm>
            <a:off x="0" y="1219200"/>
            <a:ext cx="2590800" cy="954107"/>
          </a:xfrm>
          <a:prstGeom prst="rect">
            <a:avLst/>
          </a:prstGeom>
          <a:noFill/>
        </p:spPr>
        <p:txBody>
          <a:bodyPr wrap="square" rtlCol="0">
            <a:spAutoFit/>
          </a:bodyPr>
          <a:lstStyle/>
          <a:p>
            <a:r>
              <a:rPr lang="en-US" sz="2800" dirty="0" smtClean="0">
                <a:solidFill>
                  <a:schemeClr val="accent1">
                    <a:lumMod val="75000"/>
                  </a:schemeClr>
                </a:solidFill>
                <a:latin typeface="+mj-lt"/>
              </a:rPr>
              <a:t>Daniel Smith Pigment Chart</a:t>
            </a:r>
            <a:endParaRPr lang="en-US" sz="28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27888"/>
          </a:xfrm>
        </p:spPr>
        <p:txBody>
          <a:bodyPr>
            <a:normAutofit fontScale="90000"/>
          </a:bodyPr>
          <a:lstStyle/>
          <a:p>
            <a:pPr algn="ctr"/>
            <a:r>
              <a:rPr lang="en-US" sz="4000" dirty="0" smtClean="0"/>
              <a:t>Notes on Pigment Chart</a:t>
            </a:r>
            <a:endParaRPr lang="en-US" sz="4000" dirty="0"/>
          </a:p>
        </p:txBody>
      </p:sp>
      <p:sp>
        <p:nvSpPr>
          <p:cNvPr id="3" name="Content Placeholder 2"/>
          <p:cNvSpPr>
            <a:spLocks noGrp="1"/>
          </p:cNvSpPr>
          <p:nvPr>
            <p:ph idx="1"/>
          </p:nvPr>
        </p:nvSpPr>
        <p:spPr>
          <a:xfrm>
            <a:off x="457200" y="1447800"/>
            <a:ext cx="8229600" cy="5029200"/>
          </a:xfrm>
        </p:spPr>
        <p:txBody>
          <a:bodyPr>
            <a:normAutofit fontScale="77500" lnSpcReduction="20000"/>
          </a:bodyPr>
          <a:lstStyle/>
          <a:p>
            <a:r>
              <a:rPr lang="en-US" dirty="0" smtClean="0">
                <a:solidFill>
                  <a:schemeClr val="accent1">
                    <a:lumMod val="75000"/>
                  </a:schemeClr>
                </a:solidFill>
                <a:latin typeface="+mj-lt"/>
              </a:rPr>
              <a:t>Its NOT a neat circle – colors all over the map</a:t>
            </a:r>
          </a:p>
          <a:p>
            <a:r>
              <a:rPr lang="en-US" dirty="0" smtClean="0">
                <a:solidFill>
                  <a:schemeClr val="accent1">
                    <a:lumMod val="75000"/>
                  </a:schemeClr>
                </a:solidFill>
                <a:latin typeface="+mj-lt"/>
              </a:rPr>
              <a:t>From the yellow-greens thru the oranges there are many more selections with higher saturations. This is due largely to how our eyes perceive color.</a:t>
            </a:r>
          </a:p>
          <a:p>
            <a:r>
              <a:rPr lang="en-US" dirty="0" smtClean="0">
                <a:solidFill>
                  <a:schemeClr val="accent1">
                    <a:lumMod val="75000"/>
                  </a:schemeClr>
                </a:solidFill>
                <a:latin typeface="+mj-lt"/>
              </a:rPr>
              <a:t>The greens that are high-saturation are actually ‘mixes’. They take advantage of the high-saturation yellows and the convex mixing curve that occurs in this quadrant.</a:t>
            </a:r>
          </a:p>
          <a:p>
            <a:r>
              <a:rPr lang="en-US" dirty="0" smtClean="0">
                <a:solidFill>
                  <a:schemeClr val="accent1">
                    <a:lumMod val="75000"/>
                  </a:schemeClr>
                </a:solidFill>
                <a:latin typeface="+mj-lt"/>
              </a:rPr>
              <a:t>Fewer greens, blues, and violets are available compared to yellows, oranges and reds. This is a factor of what we have available in nature and from the chemists</a:t>
            </a:r>
          </a:p>
          <a:p>
            <a:pPr lvl="1"/>
            <a:r>
              <a:rPr lang="en-US" dirty="0" smtClean="0">
                <a:solidFill>
                  <a:schemeClr val="accent1">
                    <a:lumMod val="75000"/>
                  </a:schemeClr>
                </a:solidFill>
                <a:latin typeface="+mj-lt"/>
              </a:rPr>
              <a:t>There are only 5 modern single-pigment greens available</a:t>
            </a:r>
          </a:p>
          <a:p>
            <a:pPr lvl="1"/>
            <a:r>
              <a:rPr lang="en-US" dirty="0" smtClean="0">
                <a:solidFill>
                  <a:schemeClr val="accent1">
                    <a:lumMod val="75000"/>
                  </a:schemeClr>
                </a:solidFill>
                <a:latin typeface="+mj-lt"/>
              </a:rPr>
              <a:t>There are about 8 modern single-pigment blues</a:t>
            </a:r>
          </a:p>
          <a:p>
            <a:pPr lvl="1"/>
            <a:r>
              <a:rPr lang="en-US" dirty="0" smtClean="0">
                <a:solidFill>
                  <a:schemeClr val="accent1">
                    <a:lumMod val="75000"/>
                  </a:schemeClr>
                </a:solidFill>
                <a:latin typeface="+mj-lt"/>
              </a:rPr>
              <a:t>There are dozens of yellows, oranges , and reds</a:t>
            </a:r>
          </a:p>
          <a:p>
            <a:r>
              <a:rPr lang="en-US" dirty="0" smtClean="0">
                <a:solidFill>
                  <a:schemeClr val="accent1">
                    <a:lumMod val="75000"/>
                  </a:schemeClr>
                </a:solidFill>
                <a:latin typeface="+mj-lt"/>
              </a:rPr>
              <a:t>All artist pigment manufacturers have pretty much the same sets of single-pigment paints. Their mixes are often different.</a:t>
            </a:r>
          </a:p>
          <a:p>
            <a:r>
              <a:rPr lang="en-US" dirty="0" smtClean="0">
                <a:solidFill>
                  <a:schemeClr val="accent1">
                    <a:lumMod val="75000"/>
                  </a:schemeClr>
                </a:solidFill>
                <a:latin typeface="+mj-lt"/>
              </a:rPr>
              <a:t>Charts apply to any wet medium</a:t>
            </a:r>
          </a:p>
          <a:p>
            <a:r>
              <a:rPr lang="en-US" dirty="0" smtClean="0">
                <a:solidFill>
                  <a:schemeClr val="accent1">
                    <a:lumMod val="75000"/>
                  </a:schemeClr>
                </a:solidFill>
                <a:latin typeface="+mj-lt"/>
              </a:rPr>
              <a:t>The chart is in 2 dimensions. We cannot see the </a:t>
            </a:r>
            <a:r>
              <a:rPr lang="en-US" i="1" dirty="0" smtClean="0">
                <a:solidFill>
                  <a:schemeClr val="accent1">
                    <a:lumMod val="75000"/>
                  </a:schemeClr>
                </a:solidFill>
                <a:latin typeface="+mj-lt"/>
              </a:rPr>
              <a:t>values</a:t>
            </a:r>
            <a:r>
              <a:rPr lang="en-US" dirty="0" smtClean="0">
                <a:solidFill>
                  <a:schemeClr val="accent1">
                    <a:lumMod val="75000"/>
                  </a:schemeClr>
                </a:solidFill>
                <a:latin typeface="+mj-lt"/>
              </a:rPr>
              <a:t> of the pigments from this chart.</a:t>
            </a:r>
            <a:endParaRPr lang="en-US" dirty="0">
              <a:solidFill>
                <a:schemeClr val="accent1">
                  <a:lumMod val="75000"/>
                </a:schemeClr>
              </a:solidFill>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Palette Selection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mj-lt"/>
              </a:rPr>
              <a:t>Pick your pigments using your pigment chart</a:t>
            </a:r>
          </a:p>
          <a:p>
            <a:r>
              <a:rPr lang="en-US" dirty="0" smtClean="0">
                <a:latin typeface="+mj-lt"/>
              </a:rPr>
              <a:t>Apply your mixing lines to your pigment chart – this defines your color gamut</a:t>
            </a:r>
          </a:p>
          <a:p>
            <a:r>
              <a:rPr lang="en-US" dirty="0" smtClean="0">
                <a:latin typeface="+mj-lt"/>
              </a:rPr>
              <a:t>See if there are any colors that you need that are not within your color gamut.</a:t>
            </a:r>
          </a:p>
          <a:p>
            <a:endParaRPr lang="en-US" dirty="0" smtClean="0">
              <a:latin typeface="+mj-lt"/>
            </a:endParaRPr>
          </a:p>
          <a:p>
            <a:r>
              <a:rPr lang="en-US" dirty="0" smtClean="0">
                <a:latin typeface="+mj-lt"/>
              </a:rPr>
              <a:t>Let’s look at a few common ‘standard’ palettes</a:t>
            </a:r>
          </a:p>
          <a:p>
            <a:pPr lvl="1"/>
            <a:r>
              <a:rPr lang="en-US" dirty="0" smtClean="0">
                <a:latin typeface="+mj-lt"/>
              </a:rPr>
              <a:t>Classic Primaries</a:t>
            </a:r>
          </a:p>
          <a:p>
            <a:pPr lvl="1"/>
            <a:r>
              <a:rPr lang="en-US" dirty="0" smtClean="0">
                <a:latin typeface="+mj-lt"/>
              </a:rPr>
              <a:t>Split Primaries </a:t>
            </a:r>
          </a:p>
          <a:p>
            <a:pPr lvl="1"/>
            <a:r>
              <a:rPr lang="en-US" dirty="0" smtClean="0">
                <a:latin typeface="+mj-lt"/>
              </a:rPr>
              <a:t>Artist’s Primaries</a:t>
            </a:r>
          </a:p>
          <a:p>
            <a:pPr lvl="1"/>
            <a:r>
              <a:rPr lang="en-US" dirty="0" smtClean="0">
                <a:latin typeface="+mj-lt"/>
              </a:rPr>
              <a:t>Modern (Printer’s) Primaries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ax Gamut.gif"/>
          <p:cNvPicPr>
            <a:picLocks noChangeAspect="1"/>
          </p:cNvPicPr>
          <p:nvPr/>
        </p:nvPicPr>
        <p:blipFill>
          <a:blip r:embed="rId2" cstate="print"/>
          <a:stretch>
            <a:fillRect/>
          </a:stretch>
        </p:blipFill>
        <p:spPr>
          <a:xfrm>
            <a:off x="0" y="304800"/>
            <a:ext cx="9144000" cy="6065683"/>
          </a:xfrm>
          <a:prstGeom prst="rect">
            <a:avLst/>
          </a:prstGeom>
        </p:spPr>
      </p:pic>
      <p:sp>
        <p:nvSpPr>
          <p:cNvPr id="3" name="TextBox 2"/>
          <p:cNvSpPr txBox="1"/>
          <p:nvPr/>
        </p:nvSpPr>
        <p:spPr>
          <a:xfrm>
            <a:off x="4800600" y="5715000"/>
            <a:ext cx="4038600" cy="461665"/>
          </a:xfrm>
          <a:prstGeom prst="rect">
            <a:avLst/>
          </a:prstGeom>
          <a:noFill/>
        </p:spPr>
        <p:txBody>
          <a:bodyPr wrap="square" rtlCol="0">
            <a:spAutoFit/>
          </a:bodyPr>
          <a:lstStyle/>
          <a:p>
            <a:r>
              <a:rPr lang="en-US" sz="2400" b="1" dirty="0" smtClean="0">
                <a:solidFill>
                  <a:schemeClr val="accent1">
                    <a:lumMod val="75000"/>
                  </a:schemeClr>
                </a:solidFill>
                <a:latin typeface="+mj-lt"/>
              </a:rPr>
              <a:t>Maximum Saturation Palette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51688"/>
          </a:xfrm>
        </p:spPr>
        <p:txBody>
          <a:bodyPr>
            <a:noAutofit/>
          </a:bodyPr>
          <a:lstStyle/>
          <a:p>
            <a:r>
              <a:rPr lang="en-US" sz="3600" dirty="0" smtClean="0"/>
              <a:t>Why not use the max-saturation palette?</a:t>
            </a:r>
            <a:endParaRPr lang="en-US" sz="3600" dirty="0"/>
          </a:p>
        </p:txBody>
      </p:sp>
      <p:sp>
        <p:nvSpPr>
          <p:cNvPr id="3" name="Content Placeholder 2"/>
          <p:cNvSpPr>
            <a:spLocks noGrp="1"/>
          </p:cNvSpPr>
          <p:nvPr>
            <p:ph idx="1"/>
          </p:nvPr>
        </p:nvSpPr>
        <p:spPr>
          <a:xfrm>
            <a:off x="457200" y="1524000"/>
            <a:ext cx="8229600" cy="4800600"/>
          </a:xfrm>
        </p:spPr>
        <p:txBody>
          <a:bodyPr>
            <a:normAutofit fontScale="92500"/>
          </a:bodyPr>
          <a:lstStyle/>
          <a:p>
            <a:r>
              <a:rPr lang="en-US" dirty="0" smtClean="0">
                <a:solidFill>
                  <a:schemeClr val="accent1">
                    <a:lumMod val="75000"/>
                  </a:schemeClr>
                </a:solidFill>
                <a:latin typeface="+mj-lt"/>
              </a:rPr>
              <a:t>We might use some colors so often that we would like to have them right out of the tube, rather than having to mix them</a:t>
            </a:r>
          </a:p>
          <a:p>
            <a:r>
              <a:rPr lang="en-US" dirty="0" smtClean="0">
                <a:solidFill>
                  <a:schemeClr val="accent1">
                    <a:lumMod val="75000"/>
                  </a:schemeClr>
                </a:solidFill>
                <a:latin typeface="+mj-lt"/>
              </a:rPr>
              <a:t>Some hues we use often might only be mixable using THREE of our pigments. This is quite inconvenient.</a:t>
            </a:r>
          </a:p>
          <a:p>
            <a:r>
              <a:rPr lang="en-US" dirty="0" smtClean="0">
                <a:solidFill>
                  <a:schemeClr val="accent1">
                    <a:lumMod val="75000"/>
                  </a:schemeClr>
                </a:solidFill>
                <a:latin typeface="+mj-lt"/>
              </a:rPr>
              <a:t>Some of these pigments might have characteristics we don’t care for </a:t>
            </a:r>
          </a:p>
          <a:p>
            <a:pPr lvl="1"/>
            <a:r>
              <a:rPr lang="en-US" dirty="0" smtClean="0">
                <a:solidFill>
                  <a:schemeClr val="accent1">
                    <a:lumMod val="75000"/>
                  </a:schemeClr>
                </a:solidFill>
                <a:latin typeface="+mj-lt"/>
              </a:rPr>
              <a:t>Weak tinting strength: teals and violets are notorious</a:t>
            </a:r>
          </a:p>
          <a:p>
            <a:pPr lvl="1"/>
            <a:r>
              <a:rPr lang="en-US" dirty="0" smtClean="0">
                <a:solidFill>
                  <a:schemeClr val="accent1">
                    <a:lumMod val="75000"/>
                  </a:schemeClr>
                </a:solidFill>
                <a:latin typeface="+mj-lt"/>
              </a:rPr>
              <a:t>Un-agreeable working </a:t>
            </a:r>
            <a:r>
              <a:rPr lang="en-US" dirty="0" err="1" smtClean="0">
                <a:solidFill>
                  <a:schemeClr val="accent1">
                    <a:lumMod val="75000"/>
                  </a:schemeClr>
                </a:solidFill>
                <a:latin typeface="+mj-lt"/>
              </a:rPr>
              <a:t>characterics</a:t>
            </a:r>
            <a:r>
              <a:rPr lang="en-US" dirty="0" smtClean="0">
                <a:solidFill>
                  <a:schemeClr val="accent1">
                    <a:lumMod val="75000"/>
                  </a:schemeClr>
                </a:solidFill>
                <a:latin typeface="+mj-lt"/>
              </a:rPr>
              <a:t> – for  example, an opaque pigment when we want transparent</a:t>
            </a:r>
          </a:p>
          <a:p>
            <a:r>
              <a:rPr lang="en-US" dirty="0" smtClean="0">
                <a:solidFill>
                  <a:schemeClr val="accent1">
                    <a:lumMod val="75000"/>
                  </a:schemeClr>
                </a:solidFill>
                <a:latin typeface="+mj-lt"/>
              </a:rPr>
              <a:t>We may need most of our coverage in a specific area of the color wheel – for example, more greens for landscapes or more browns for portraits.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toric primary gamut.gif"/>
          <p:cNvPicPr>
            <a:picLocks noChangeAspect="1"/>
          </p:cNvPicPr>
          <p:nvPr/>
        </p:nvPicPr>
        <p:blipFill>
          <a:blip r:embed="rId2" cstate="print"/>
          <a:stretch>
            <a:fillRect/>
          </a:stretch>
        </p:blipFill>
        <p:spPr>
          <a:xfrm>
            <a:off x="-1" y="0"/>
            <a:ext cx="9342650" cy="6858000"/>
          </a:xfrm>
          <a:prstGeom prst="rect">
            <a:avLst/>
          </a:prstGeom>
        </p:spPr>
      </p:pic>
      <p:sp>
        <p:nvSpPr>
          <p:cNvPr id="3" name="TextBox 2"/>
          <p:cNvSpPr txBox="1"/>
          <p:nvPr/>
        </p:nvSpPr>
        <p:spPr>
          <a:xfrm>
            <a:off x="304800" y="228600"/>
            <a:ext cx="2590800" cy="1200329"/>
          </a:xfrm>
          <a:prstGeom prst="rect">
            <a:avLst/>
          </a:prstGeom>
          <a:noFill/>
        </p:spPr>
        <p:txBody>
          <a:bodyPr wrap="square" rtlCol="0">
            <a:spAutoFit/>
          </a:bodyPr>
          <a:lstStyle/>
          <a:p>
            <a:r>
              <a:rPr lang="en-US" sz="2400" dirty="0" smtClean="0">
                <a:solidFill>
                  <a:schemeClr val="accent1">
                    <a:lumMod val="75000"/>
                  </a:schemeClr>
                </a:solidFill>
                <a:latin typeface="+mj-lt"/>
              </a:rPr>
              <a:t>Classic Primaries</a:t>
            </a:r>
          </a:p>
          <a:p>
            <a:r>
              <a:rPr lang="en-US" sz="2400" dirty="0" smtClean="0">
                <a:solidFill>
                  <a:schemeClr val="accent1">
                    <a:lumMod val="75000"/>
                  </a:schemeClr>
                </a:solidFill>
                <a:latin typeface="+mj-lt"/>
              </a:rPr>
              <a:t>Yellow, Red, and Blue</a:t>
            </a:r>
            <a:endParaRPr lang="en-US" sz="24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handprint.com/HP/WCL/IMG/PAINTERS/triad.jpg"/>
          <p:cNvPicPr>
            <a:picLocks noChangeAspect="1" noChangeArrowheads="1"/>
          </p:cNvPicPr>
          <p:nvPr/>
        </p:nvPicPr>
        <p:blipFill>
          <a:blip r:embed="rId2" cstate="print"/>
          <a:srcRect/>
          <a:stretch>
            <a:fillRect/>
          </a:stretch>
        </p:blipFill>
        <p:spPr bwMode="auto">
          <a:xfrm>
            <a:off x="685800" y="2286000"/>
            <a:ext cx="6172200" cy="4364627"/>
          </a:xfrm>
          <a:prstGeom prst="rect">
            <a:avLst/>
          </a:prstGeom>
          <a:noFill/>
        </p:spPr>
      </p:pic>
      <p:sp>
        <p:nvSpPr>
          <p:cNvPr id="3" name="TextBox 2"/>
          <p:cNvSpPr txBox="1"/>
          <p:nvPr/>
        </p:nvSpPr>
        <p:spPr>
          <a:xfrm>
            <a:off x="838200" y="1027093"/>
            <a:ext cx="4039371" cy="954107"/>
          </a:xfrm>
          <a:prstGeom prst="rect">
            <a:avLst/>
          </a:prstGeom>
          <a:noFill/>
        </p:spPr>
        <p:txBody>
          <a:bodyPr wrap="square" rtlCol="0">
            <a:spAutoFit/>
          </a:bodyPr>
          <a:lstStyle/>
          <a:p>
            <a:r>
              <a:rPr lang="en-US" sz="2000" b="1" dirty="0" smtClean="0">
                <a:solidFill>
                  <a:schemeClr val="accent1">
                    <a:lumMod val="75000"/>
                  </a:schemeClr>
                </a:solidFill>
                <a:latin typeface="+mj-lt"/>
              </a:rPr>
              <a:t>Jean </a:t>
            </a:r>
            <a:r>
              <a:rPr lang="en-US" sz="2000" b="1" dirty="0" err="1" smtClean="0">
                <a:solidFill>
                  <a:schemeClr val="accent1">
                    <a:lumMod val="75000"/>
                  </a:schemeClr>
                </a:solidFill>
                <a:latin typeface="+mj-lt"/>
              </a:rPr>
              <a:t>Grastorf</a:t>
            </a:r>
            <a:r>
              <a:rPr lang="en-US" sz="2000" b="1" dirty="0" smtClean="0">
                <a:solidFill>
                  <a:schemeClr val="accent1">
                    <a:lumMod val="75000"/>
                  </a:schemeClr>
                </a:solidFill>
                <a:latin typeface="+mj-lt"/>
              </a:rPr>
              <a:t> – Primary Palette</a:t>
            </a:r>
          </a:p>
          <a:p>
            <a:r>
              <a:rPr lang="en-US" dirty="0" err="1" smtClean="0">
                <a:solidFill>
                  <a:schemeClr val="accent1">
                    <a:lumMod val="75000"/>
                  </a:schemeClr>
                </a:solidFill>
                <a:latin typeface="+mj-lt"/>
              </a:rPr>
              <a:t>hansa</a:t>
            </a:r>
            <a:r>
              <a:rPr lang="en-US" dirty="0" smtClean="0">
                <a:solidFill>
                  <a:schemeClr val="accent1">
                    <a:lumMod val="75000"/>
                  </a:schemeClr>
                </a:solidFill>
                <a:latin typeface="+mj-lt"/>
              </a:rPr>
              <a:t> yellow (PY97), </a:t>
            </a:r>
            <a:r>
              <a:rPr lang="en-US" dirty="0" err="1" smtClean="0">
                <a:solidFill>
                  <a:schemeClr val="accent1">
                    <a:lumMod val="75000"/>
                  </a:schemeClr>
                </a:solidFill>
                <a:latin typeface="+mj-lt"/>
              </a:rPr>
              <a:t>quinacridone</a:t>
            </a:r>
            <a:r>
              <a:rPr lang="en-US" dirty="0" smtClean="0">
                <a:solidFill>
                  <a:schemeClr val="accent1">
                    <a:lumMod val="75000"/>
                  </a:schemeClr>
                </a:solidFill>
                <a:latin typeface="+mj-lt"/>
              </a:rPr>
              <a:t> rose (PV19), </a:t>
            </a:r>
            <a:r>
              <a:rPr lang="en-US" dirty="0" err="1" smtClean="0">
                <a:solidFill>
                  <a:schemeClr val="accent1">
                    <a:lumMod val="75000"/>
                  </a:schemeClr>
                </a:solidFill>
                <a:latin typeface="+mj-lt"/>
              </a:rPr>
              <a:t>phthalo</a:t>
            </a:r>
            <a:r>
              <a:rPr lang="en-US" dirty="0" smtClean="0">
                <a:solidFill>
                  <a:schemeClr val="accent1">
                    <a:lumMod val="75000"/>
                  </a:schemeClr>
                </a:solidFill>
                <a:latin typeface="+mj-lt"/>
              </a:rPr>
              <a:t> blue GS (PB15:3)</a:t>
            </a:r>
            <a:endParaRPr lang="en-US" dirty="0">
              <a:solidFill>
                <a:schemeClr val="accent1">
                  <a:lumMod val="75000"/>
                </a:schemeClr>
              </a:solidFill>
              <a:latin typeface="+mj-lt"/>
            </a:endParaRPr>
          </a:p>
        </p:txBody>
      </p:sp>
      <p:pic>
        <p:nvPicPr>
          <p:cNvPr id="58372" name="Picture 4" descr="http://handprint.com/HP/WCL/IMG/palet2.gif">
            <a:hlinkClick r:id="rId3"/>
          </p:cNvPr>
          <p:cNvPicPr>
            <a:picLocks noChangeAspect="1" noChangeArrowheads="1"/>
          </p:cNvPicPr>
          <p:nvPr/>
        </p:nvPicPr>
        <p:blipFill>
          <a:blip r:embed="rId4" cstate="print"/>
          <a:srcRect/>
          <a:stretch>
            <a:fillRect/>
          </a:stretch>
        </p:blipFill>
        <p:spPr bwMode="auto">
          <a:xfrm>
            <a:off x="6705600" y="781050"/>
            <a:ext cx="1657350" cy="1657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780288"/>
          </a:xfrm>
        </p:spPr>
        <p:txBody>
          <a:bodyPr>
            <a:normAutofit/>
          </a:bodyPr>
          <a:lstStyle/>
          <a:p>
            <a:r>
              <a:rPr lang="en-US" sz="4400" dirty="0" smtClean="0"/>
              <a:t>Why use a Limited Palette?</a:t>
            </a:r>
            <a:endParaRPr lang="en-US" sz="4400" dirty="0"/>
          </a:p>
        </p:txBody>
      </p:sp>
      <p:sp>
        <p:nvSpPr>
          <p:cNvPr id="3" name="Content Placeholder 2"/>
          <p:cNvSpPr>
            <a:spLocks noGrp="1"/>
          </p:cNvSpPr>
          <p:nvPr>
            <p:ph idx="1"/>
          </p:nvPr>
        </p:nvSpPr>
        <p:spPr/>
        <p:txBody>
          <a:bodyPr>
            <a:normAutofit fontScale="92500" lnSpcReduction="20000"/>
          </a:bodyPr>
          <a:lstStyle/>
          <a:p>
            <a:pPr marL="514350" lvl="0" indent="-514350">
              <a:buFont typeface="+mj-lt"/>
              <a:buAutoNum type="arabicPeriod"/>
            </a:pPr>
            <a:r>
              <a:rPr lang="en-US" dirty="0" smtClean="0"/>
              <a:t>You learn about mixing pigments in general because you’re forced to do more mixing. </a:t>
            </a:r>
          </a:p>
          <a:p>
            <a:pPr marL="514350" lvl="0" indent="-514350">
              <a:buFont typeface="+mj-lt"/>
              <a:buAutoNum type="arabicPeriod"/>
            </a:pPr>
            <a:r>
              <a:rPr lang="en-US" dirty="0" smtClean="0"/>
              <a:t>You learn more about the particular pigments you are using. It’s easier to learn about pigment interactions when you have fewer pigments in your palette.</a:t>
            </a:r>
          </a:p>
          <a:p>
            <a:pPr marL="514350" lvl="0" indent="-514350">
              <a:buFont typeface="+mj-lt"/>
              <a:buAutoNum type="arabicPeriod"/>
            </a:pPr>
            <a:r>
              <a:rPr lang="en-US" dirty="0" smtClean="0"/>
              <a:t>You insure your painting will remain color coordinated. </a:t>
            </a:r>
          </a:p>
          <a:p>
            <a:pPr marL="514350" lvl="0" indent="-514350">
              <a:buFont typeface="+mj-lt"/>
              <a:buAutoNum type="arabicPeriod"/>
            </a:pPr>
            <a:r>
              <a:rPr lang="en-US" dirty="0" smtClean="0"/>
              <a:t>Helps to guarantee your painting remains in the area of the color wheel you want it. </a:t>
            </a:r>
          </a:p>
          <a:p>
            <a:pPr marL="514350" lvl="0" indent="-514350">
              <a:buFont typeface="+mj-lt"/>
              <a:buAutoNum type="arabicPeriod"/>
            </a:pPr>
            <a:r>
              <a:rPr lang="en-US" dirty="0" smtClean="0"/>
              <a:t>It’s a great way to experiment with a </a:t>
            </a:r>
            <a:r>
              <a:rPr lang="en-US" i="1" dirty="0" smtClean="0"/>
              <a:t>new</a:t>
            </a:r>
            <a:r>
              <a:rPr lang="en-US" dirty="0" smtClean="0"/>
              <a:t> pigment.</a:t>
            </a:r>
          </a:p>
          <a:p>
            <a:pPr marL="514350" lvl="0" indent="-514350">
              <a:buFont typeface="+mj-lt"/>
              <a:buAutoNum type="arabicPeriod"/>
            </a:pPr>
            <a:r>
              <a:rPr lang="en-US" dirty="0" smtClean="0"/>
              <a:t>It’s a way to force yourself out of your comfort zone. In many ways, a palette defines an artist’s style.</a:t>
            </a:r>
          </a:p>
          <a:p>
            <a:pPr marL="514350" lvl="0" indent="-514350">
              <a:buFont typeface="+mj-lt"/>
              <a:buAutoNum type="arabicPeriod"/>
            </a:pPr>
            <a:r>
              <a:rPr lang="en-US" dirty="0" smtClean="0"/>
              <a:t>Learn how to make the eye ‘see’ colors that are not there – the ‘magic’ of pigments.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plit primary gamut.gif"/>
          <p:cNvPicPr>
            <a:picLocks noChangeAspect="1"/>
          </p:cNvPicPr>
          <p:nvPr/>
        </p:nvPicPr>
        <p:blipFill>
          <a:blip r:embed="rId2" cstate="print"/>
          <a:stretch>
            <a:fillRect/>
          </a:stretch>
        </p:blipFill>
        <p:spPr>
          <a:xfrm>
            <a:off x="0" y="533400"/>
            <a:ext cx="8044647" cy="6324600"/>
          </a:xfrm>
          <a:prstGeom prst="rect">
            <a:avLst/>
          </a:prstGeom>
        </p:spPr>
      </p:pic>
      <p:sp>
        <p:nvSpPr>
          <p:cNvPr id="3" name="TextBox 2"/>
          <p:cNvSpPr txBox="1"/>
          <p:nvPr/>
        </p:nvSpPr>
        <p:spPr>
          <a:xfrm>
            <a:off x="5867400" y="228600"/>
            <a:ext cx="3048000" cy="1015663"/>
          </a:xfrm>
          <a:prstGeom prst="rect">
            <a:avLst/>
          </a:prstGeom>
          <a:noFill/>
        </p:spPr>
        <p:txBody>
          <a:bodyPr wrap="square" rtlCol="0">
            <a:spAutoFit/>
          </a:bodyPr>
          <a:lstStyle/>
          <a:p>
            <a:r>
              <a:rPr lang="en-US" sz="2400" dirty="0" smtClean="0">
                <a:solidFill>
                  <a:schemeClr val="accent1">
                    <a:lumMod val="75000"/>
                  </a:schemeClr>
                </a:solidFill>
                <a:latin typeface="+mj-lt"/>
              </a:rPr>
              <a:t>Split Primary Palette</a:t>
            </a:r>
          </a:p>
          <a:p>
            <a:r>
              <a:rPr lang="en-US" dirty="0" smtClean="0">
                <a:solidFill>
                  <a:schemeClr val="accent1">
                    <a:lumMod val="75000"/>
                  </a:schemeClr>
                </a:solidFill>
                <a:latin typeface="+mj-lt"/>
              </a:rPr>
              <a:t>Warm and Cool of yellow, red, and blue</a:t>
            </a:r>
            <a:endParaRPr lang="en-US"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2" name="Picture 4" descr="http://handprint.com/HP/WCL/IMG/palet8.gif">
            <a:hlinkClick r:id="rId2"/>
          </p:cNvPr>
          <p:cNvPicPr>
            <a:picLocks noChangeAspect="1" noChangeArrowheads="1"/>
          </p:cNvPicPr>
          <p:nvPr/>
        </p:nvPicPr>
        <p:blipFill>
          <a:blip r:embed="rId3" cstate="print"/>
          <a:srcRect/>
          <a:stretch>
            <a:fillRect/>
          </a:stretch>
        </p:blipFill>
        <p:spPr bwMode="auto">
          <a:xfrm>
            <a:off x="6934200" y="2438400"/>
            <a:ext cx="1981200" cy="1981200"/>
          </a:xfrm>
          <a:prstGeom prst="rect">
            <a:avLst/>
          </a:prstGeom>
          <a:noFill/>
        </p:spPr>
      </p:pic>
      <p:sp>
        <p:nvSpPr>
          <p:cNvPr id="4" name="TextBox 3"/>
          <p:cNvSpPr txBox="1"/>
          <p:nvPr/>
        </p:nvSpPr>
        <p:spPr>
          <a:xfrm>
            <a:off x="381000" y="228600"/>
            <a:ext cx="8077200" cy="1846659"/>
          </a:xfrm>
          <a:prstGeom prst="rect">
            <a:avLst/>
          </a:prstGeom>
          <a:noFill/>
        </p:spPr>
        <p:txBody>
          <a:bodyPr wrap="square" rtlCol="0">
            <a:spAutoFit/>
          </a:bodyPr>
          <a:lstStyle/>
          <a:p>
            <a:r>
              <a:rPr lang="en-US" sz="2400" dirty="0" smtClean="0">
                <a:solidFill>
                  <a:schemeClr val="accent1">
                    <a:lumMod val="75000"/>
                  </a:schemeClr>
                </a:solidFill>
                <a:latin typeface="+mj-lt"/>
              </a:rPr>
              <a:t>Nita Engel – Split Primary Palette</a:t>
            </a:r>
          </a:p>
          <a:p>
            <a:r>
              <a:rPr lang="en-US" dirty="0" smtClean="0">
                <a:solidFill>
                  <a:schemeClr val="accent1">
                    <a:lumMod val="75000"/>
                  </a:schemeClr>
                </a:solidFill>
                <a:latin typeface="+mj-lt"/>
              </a:rPr>
              <a:t>cadmium yellow lemon (PY37), </a:t>
            </a:r>
            <a:r>
              <a:rPr lang="en-US" dirty="0" err="1" smtClean="0">
                <a:solidFill>
                  <a:schemeClr val="accent1">
                    <a:lumMod val="75000"/>
                  </a:schemeClr>
                </a:solidFill>
                <a:latin typeface="+mj-lt"/>
              </a:rPr>
              <a:t>aureolin</a:t>
            </a:r>
            <a:r>
              <a:rPr lang="en-US" dirty="0" smtClean="0">
                <a:solidFill>
                  <a:schemeClr val="accent1">
                    <a:lumMod val="75000"/>
                  </a:schemeClr>
                </a:solidFill>
                <a:latin typeface="+mj-lt"/>
              </a:rPr>
              <a:t> (? PY40), </a:t>
            </a:r>
            <a:r>
              <a:rPr lang="en-US" dirty="0" err="1" smtClean="0">
                <a:solidFill>
                  <a:schemeClr val="accent1">
                    <a:lumMod val="75000"/>
                  </a:schemeClr>
                </a:solidFill>
                <a:latin typeface="+mj-lt"/>
              </a:rPr>
              <a:t>quinacridone</a:t>
            </a:r>
            <a:r>
              <a:rPr lang="en-US" dirty="0" smtClean="0">
                <a:solidFill>
                  <a:schemeClr val="accent1">
                    <a:lumMod val="75000"/>
                  </a:schemeClr>
                </a:solidFill>
                <a:latin typeface="+mj-lt"/>
              </a:rPr>
              <a:t> maroon (PR206), cadmium scarlet (PR108), </a:t>
            </a:r>
            <a:r>
              <a:rPr lang="en-US" dirty="0" err="1" smtClean="0">
                <a:solidFill>
                  <a:schemeClr val="accent1">
                    <a:lumMod val="75000"/>
                  </a:schemeClr>
                </a:solidFill>
                <a:latin typeface="+mj-lt"/>
              </a:rPr>
              <a:t>pyrrole</a:t>
            </a:r>
            <a:r>
              <a:rPr lang="en-US" dirty="0" smtClean="0">
                <a:solidFill>
                  <a:schemeClr val="accent1">
                    <a:lumMod val="75000"/>
                  </a:schemeClr>
                </a:solidFill>
                <a:latin typeface="+mj-lt"/>
              </a:rPr>
              <a:t> red (PR254), opera (PR122+? PV10), ultramarine blue (PB29), iron [</a:t>
            </a:r>
            <a:r>
              <a:rPr lang="en-US" dirty="0" err="1" smtClean="0">
                <a:solidFill>
                  <a:schemeClr val="accent1">
                    <a:lumMod val="75000"/>
                  </a:schemeClr>
                </a:solidFill>
                <a:latin typeface="+mj-lt"/>
              </a:rPr>
              <a:t>antwerp</a:t>
            </a:r>
            <a:r>
              <a:rPr lang="en-US" dirty="0" smtClean="0">
                <a:solidFill>
                  <a:schemeClr val="accent1">
                    <a:lumMod val="75000"/>
                  </a:schemeClr>
                </a:solidFill>
                <a:latin typeface="+mj-lt"/>
              </a:rPr>
              <a:t>] blue (PB27), cobalt blue (PB28), cerulean blue (PB35), </a:t>
            </a:r>
            <a:r>
              <a:rPr lang="en-US" dirty="0" err="1" smtClean="0">
                <a:solidFill>
                  <a:schemeClr val="accent1">
                    <a:lumMod val="75000"/>
                  </a:schemeClr>
                </a:solidFill>
                <a:latin typeface="+mj-lt"/>
              </a:rPr>
              <a:t>payne's</a:t>
            </a:r>
            <a:r>
              <a:rPr lang="en-US" dirty="0" smtClean="0">
                <a:solidFill>
                  <a:schemeClr val="accent1">
                    <a:lumMod val="75000"/>
                  </a:schemeClr>
                </a:solidFill>
                <a:latin typeface="+mj-lt"/>
              </a:rPr>
              <a:t> gray (a mix)</a:t>
            </a:r>
          </a:p>
          <a:p>
            <a:r>
              <a:rPr lang="en-US" dirty="0" smtClean="0">
                <a:solidFill>
                  <a:schemeClr val="accent1">
                    <a:lumMod val="75000"/>
                  </a:schemeClr>
                </a:solidFill>
                <a:latin typeface="+mj-lt"/>
              </a:rPr>
              <a:t>Note the improved intensity in the yellow-greens as well as warm red-oranges</a:t>
            </a:r>
            <a:endParaRPr lang="en-US" dirty="0">
              <a:solidFill>
                <a:schemeClr val="accent1">
                  <a:lumMod val="75000"/>
                </a:schemeClr>
              </a:solidFill>
              <a:latin typeface="+mj-lt"/>
            </a:endParaRPr>
          </a:p>
        </p:txBody>
      </p:sp>
      <p:pic>
        <p:nvPicPr>
          <p:cNvPr id="63494" name="Picture 6" descr="Image result for nita engle">
            <a:hlinkClick r:id="rId4"/>
          </p:cNvPr>
          <p:cNvPicPr>
            <a:picLocks noChangeAspect="1" noChangeArrowheads="1"/>
          </p:cNvPicPr>
          <p:nvPr/>
        </p:nvPicPr>
        <p:blipFill>
          <a:blip r:embed="rId5" cstate="print"/>
          <a:srcRect/>
          <a:stretch>
            <a:fillRect/>
          </a:stretch>
        </p:blipFill>
        <p:spPr bwMode="auto">
          <a:xfrm>
            <a:off x="457200" y="2286000"/>
            <a:ext cx="6131357" cy="412053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rtists primary.gif"/>
          <p:cNvPicPr>
            <a:picLocks noChangeAspect="1"/>
          </p:cNvPicPr>
          <p:nvPr/>
        </p:nvPicPr>
        <p:blipFill>
          <a:blip r:embed="rId2" cstate="print"/>
          <a:stretch>
            <a:fillRect/>
          </a:stretch>
        </p:blipFill>
        <p:spPr>
          <a:xfrm>
            <a:off x="592878" y="0"/>
            <a:ext cx="8551122" cy="6858000"/>
          </a:xfrm>
          <a:prstGeom prst="rect">
            <a:avLst/>
          </a:prstGeom>
        </p:spPr>
      </p:pic>
      <p:sp>
        <p:nvSpPr>
          <p:cNvPr id="3" name="TextBox 2"/>
          <p:cNvSpPr txBox="1"/>
          <p:nvPr/>
        </p:nvSpPr>
        <p:spPr>
          <a:xfrm>
            <a:off x="0" y="0"/>
            <a:ext cx="3200400" cy="738664"/>
          </a:xfrm>
          <a:prstGeom prst="rect">
            <a:avLst/>
          </a:prstGeom>
          <a:noFill/>
        </p:spPr>
        <p:txBody>
          <a:bodyPr wrap="square" rtlCol="0">
            <a:spAutoFit/>
          </a:bodyPr>
          <a:lstStyle/>
          <a:p>
            <a:r>
              <a:rPr lang="en-US" sz="2400" dirty="0" smtClean="0">
                <a:solidFill>
                  <a:schemeClr val="accent1">
                    <a:lumMod val="75000"/>
                  </a:schemeClr>
                </a:solidFill>
                <a:latin typeface="+mj-lt"/>
              </a:rPr>
              <a:t>Artist’s Primary Palette</a:t>
            </a:r>
          </a:p>
          <a:p>
            <a:r>
              <a:rPr lang="en-US" dirty="0" smtClean="0">
                <a:solidFill>
                  <a:schemeClr val="accent1">
                    <a:lumMod val="75000"/>
                  </a:schemeClr>
                </a:solidFill>
                <a:latin typeface="+mj-lt"/>
              </a:rPr>
              <a:t>The classic primaries plus green</a:t>
            </a:r>
            <a:endParaRPr lang="en-US"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handprint.com/HP/WCL/IMG/PAINTERS/dobie.jpg"/>
          <p:cNvPicPr>
            <a:picLocks noChangeAspect="1" noChangeArrowheads="1"/>
          </p:cNvPicPr>
          <p:nvPr/>
        </p:nvPicPr>
        <p:blipFill>
          <a:blip r:embed="rId2" cstate="print"/>
          <a:srcRect/>
          <a:stretch>
            <a:fillRect/>
          </a:stretch>
        </p:blipFill>
        <p:spPr bwMode="auto">
          <a:xfrm>
            <a:off x="152400" y="2895600"/>
            <a:ext cx="4359897" cy="2819400"/>
          </a:xfrm>
          <a:prstGeom prst="rect">
            <a:avLst/>
          </a:prstGeom>
          <a:noFill/>
        </p:spPr>
      </p:pic>
      <p:sp>
        <p:nvSpPr>
          <p:cNvPr id="3" name="TextBox 2"/>
          <p:cNvSpPr txBox="1"/>
          <p:nvPr/>
        </p:nvSpPr>
        <p:spPr>
          <a:xfrm>
            <a:off x="152400" y="990600"/>
            <a:ext cx="7010400" cy="1846659"/>
          </a:xfrm>
          <a:prstGeom prst="rect">
            <a:avLst/>
          </a:prstGeom>
          <a:noFill/>
        </p:spPr>
        <p:txBody>
          <a:bodyPr wrap="square" rtlCol="0">
            <a:spAutoFit/>
          </a:bodyPr>
          <a:lstStyle/>
          <a:p>
            <a:r>
              <a:rPr lang="en-US" sz="2400" dirty="0" smtClean="0">
                <a:solidFill>
                  <a:schemeClr val="accent1">
                    <a:lumMod val="75000"/>
                  </a:schemeClr>
                </a:solidFill>
                <a:latin typeface="+mj-lt"/>
              </a:rPr>
              <a:t>Jean Dobie – Artist’s Primaries</a:t>
            </a:r>
          </a:p>
          <a:p>
            <a:r>
              <a:rPr lang="en-US" dirty="0" err="1" smtClean="0">
                <a:solidFill>
                  <a:schemeClr val="accent1">
                    <a:lumMod val="75000"/>
                  </a:schemeClr>
                </a:solidFill>
                <a:latin typeface="+mj-lt"/>
              </a:rPr>
              <a:t>aureolin</a:t>
            </a:r>
            <a:r>
              <a:rPr lang="en-US" dirty="0" smtClean="0">
                <a:solidFill>
                  <a:schemeClr val="accent1">
                    <a:lumMod val="75000"/>
                  </a:schemeClr>
                </a:solidFill>
                <a:latin typeface="+mj-lt"/>
              </a:rPr>
              <a:t> (? PY40), cadmium yellow (PY35), cadmium orange (PO20), cadmium red (`), rose madder genuine (? NR9), ultramarine blue (PB29), cobalt blue (PB28), </a:t>
            </a:r>
            <a:r>
              <a:rPr lang="en-US" dirty="0" err="1" smtClean="0">
                <a:solidFill>
                  <a:schemeClr val="accent1">
                    <a:lumMod val="75000"/>
                  </a:schemeClr>
                </a:solidFill>
                <a:latin typeface="+mj-lt"/>
              </a:rPr>
              <a:t>phthalocyanine</a:t>
            </a:r>
            <a:r>
              <a:rPr lang="en-US" dirty="0" smtClean="0">
                <a:solidFill>
                  <a:schemeClr val="accent1">
                    <a:lumMod val="75000"/>
                  </a:schemeClr>
                </a:solidFill>
                <a:latin typeface="+mj-lt"/>
              </a:rPr>
              <a:t> blue RS (PB15:1), viridian (PG18), </a:t>
            </a:r>
            <a:r>
              <a:rPr lang="en-US" dirty="0" err="1" smtClean="0">
                <a:solidFill>
                  <a:schemeClr val="accent1">
                    <a:lumMod val="75000"/>
                  </a:schemeClr>
                </a:solidFill>
                <a:latin typeface="+mj-lt"/>
              </a:rPr>
              <a:t>phthalocyanine</a:t>
            </a:r>
            <a:r>
              <a:rPr lang="en-US" dirty="0" smtClean="0">
                <a:solidFill>
                  <a:schemeClr val="accent1">
                    <a:lumMod val="75000"/>
                  </a:schemeClr>
                </a:solidFill>
                <a:latin typeface="+mj-lt"/>
              </a:rPr>
              <a:t> green YS (PG36</a:t>
            </a:r>
            <a:r>
              <a:rPr lang="en-US" dirty="0" smtClean="0">
                <a:solidFill>
                  <a:schemeClr val="accent1">
                    <a:lumMod val="75000"/>
                  </a:schemeClr>
                </a:solidFill>
                <a:latin typeface="+mj-lt"/>
              </a:rPr>
              <a:t>). </a:t>
            </a:r>
            <a:r>
              <a:rPr lang="en-US" dirty="0" smtClean="0">
                <a:solidFill>
                  <a:schemeClr val="accent1">
                    <a:lumMod val="75000"/>
                  </a:schemeClr>
                </a:solidFill>
                <a:latin typeface="+mj-lt"/>
              </a:rPr>
              <a:t>Note that her palette is kind of a cross between split primary and artist primary.</a:t>
            </a:r>
            <a:endParaRPr lang="en-US" dirty="0">
              <a:solidFill>
                <a:schemeClr val="accent1">
                  <a:lumMod val="75000"/>
                </a:schemeClr>
              </a:solidFill>
              <a:latin typeface="+mj-lt"/>
            </a:endParaRPr>
          </a:p>
        </p:txBody>
      </p:sp>
      <p:pic>
        <p:nvPicPr>
          <p:cNvPr id="64516" name="Picture 4" descr="http://handprint.com/HP/WCL/IMG/palet22.gif">
            <a:hlinkClick r:id="rId3"/>
          </p:cNvPr>
          <p:cNvPicPr>
            <a:picLocks noChangeAspect="1" noChangeArrowheads="1"/>
          </p:cNvPicPr>
          <p:nvPr/>
        </p:nvPicPr>
        <p:blipFill>
          <a:blip r:embed="rId4" cstate="print"/>
          <a:srcRect/>
          <a:stretch>
            <a:fillRect/>
          </a:stretch>
        </p:blipFill>
        <p:spPr bwMode="auto">
          <a:xfrm>
            <a:off x="7315200" y="1524000"/>
            <a:ext cx="1428750" cy="1428750"/>
          </a:xfrm>
          <a:prstGeom prst="rect">
            <a:avLst/>
          </a:prstGeom>
          <a:noFill/>
        </p:spPr>
      </p:pic>
      <p:pic>
        <p:nvPicPr>
          <p:cNvPr id="64518" name="Picture 6" descr="Image result for jean dobie">
            <a:hlinkClick r:id="rId5"/>
          </p:cNvPr>
          <p:cNvPicPr>
            <a:picLocks noChangeAspect="1" noChangeArrowheads="1"/>
          </p:cNvPicPr>
          <p:nvPr/>
        </p:nvPicPr>
        <p:blipFill>
          <a:blip r:embed="rId6" cstate="print"/>
          <a:srcRect/>
          <a:stretch>
            <a:fillRect/>
          </a:stretch>
        </p:blipFill>
        <p:spPr bwMode="auto">
          <a:xfrm>
            <a:off x="4572000" y="3505200"/>
            <a:ext cx="4343400" cy="313593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rinters gamut.gif"/>
          <p:cNvPicPr>
            <a:picLocks noChangeAspect="1"/>
          </p:cNvPicPr>
          <p:nvPr/>
        </p:nvPicPr>
        <p:blipFill>
          <a:blip r:embed="rId2" cstate="print"/>
          <a:stretch>
            <a:fillRect/>
          </a:stretch>
        </p:blipFill>
        <p:spPr>
          <a:xfrm>
            <a:off x="1752600" y="512064"/>
            <a:ext cx="7315200" cy="6345936"/>
          </a:xfrm>
          <a:prstGeom prst="rect">
            <a:avLst/>
          </a:prstGeom>
        </p:spPr>
      </p:pic>
      <p:sp>
        <p:nvSpPr>
          <p:cNvPr id="3" name="TextBox 2"/>
          <p:cNvSpPr txBox="1"/>
          <p:nvPr/>
        </p:nvSpPr>
        <p:spPr>
          <a:xfrm>
            <a:off x="304800" y="228600"/>
            <a:ext cx="3886200" cy="769441"/>
          </a:xfrm>
          <a:prstGeom prst="rect">
            <a:avLst/>
          </a:prstGeom>
          <a:noFill/>
        </p:spPr>
        <p:txBody>
          <a:bodyPr wrap="square" rtlCol="0">
            <a:spAutoFit/>
          </a:bodyPr>
          <a:lstStyle/>
          <a:p>
            <a:r>
              <a:rPr lang="en-US" sz="2400" dirty="0" smtClean="0">
                <a:solidFill>
                  <a:schemeClr val="accent1">
                    <a:lumMod val="75000"/>
                  </a:schemeClr>
                </a:solidFill>
                <a:latin typeface="+mj-lt"/>
              </a:rPr>
              <a:t>Printer’s (Modern) Primaries</a:t>
            </a:r>
          </a:p>
          <a:p>
            <a:r>
              <a:rPr lang="en-US" sz="2000" dirty="0" smtClean="0">
                <a:solidFill>
                  <a:schemeClr val="accent1">
                    <a:lumMod val="75000"/>
                  </a:schemeClr>
                </a:solidFill>
                <a:latin typeface="+mj-lt"/>
              </a:rPr>
              <a:t>Yellow, Magenta, and Cyan</a:t>
            </a:r>
            <a:endParaRPr lang="en-US" sz="20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315200" cy="688975"/>
          </a:xfrm>
        </p:spPr>
        <p:txBody>
          <a:bodyPr>
            <a:normAutofit fontScale="90000"/>
          </a:bodyPr>
          <a:lstStyle/>
          <a:p>
            <a:r>
              <a:rPr lang="en-US" dirty="0" smtClean="0"/>
              <a:t>Examples of Triad Palettes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780288"/>
          </a:xfrm>
        </p:spPr>
        <p:txBody>
          <a:bodyPr>
            <a:normAutofit fontScale="90000"/>
          </a:bodyPr>
          <a:lstStyle/>
          <a:p>
            <a:pPr algn="ctr"/>
            <a:r>
              <a:rPr lang="en-US" dirty="0" smtClean="0"/>
              <a:t/>
            </a:r>
            <a:br>
              <a:rPr lang="en-US" dirty="0" smtClean="0"/>
            </a:br>
            <a:r>
              <a:rPr lang="en-US" sz="4400" dirty="0" smtClean="0"/>
              <a:t>“Check”</a:t>
            </a:r>
            <a:endParaRPr lang="en-US" dirty="0"/>
          </a:p>
        </p:txBody>
      </p:sp>
      <p:pic>
        <p:nvPicPr>
          <p:cNvPr id="3" name="Picture 2" descr="Check.jpg"/>
          <p:cNvPicPr>
            <a:picLocks noChangeAspect="1"/>
          </p:cNvPicPr>
          <p:nvPr/>
        </p:nvPicPr>
        <p:blipFill>
          <a:blip r:embed="rId2" cstate="print"/>
          <a:stretch>
            <a:fillRect/>
          </a:stretch>
        </p:blipFill>
        <p:spPr>
          <a:xfrm>
            <a:off x="990600" y="1524000"/>
            <a:ext cx="7315199" cy="493512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ck Gamut.gif"/>
          <p:cNvPicPr>
            <a:picLocks noChangeAspect="1"/>
          </p:cNvPicPr>
          <p:nvPr/>
        </p:nvPicPr>
        <p:blipFill>
          <a:blip r:embed="rId3" cstate="print"/>
          <a:stretch>
            <a:fillRect/>
          </a:stretch>
        </p:blipFill>
        <p:spPr>
          <a:xfrm>
            <a:off x="0" y="0"/>
            <a:ext cx="9144000" cy="7734109"/>
          </a:xfrm>
          <a:prstGeom prst="rect">
            <a:avLst/>
          </a:prstGeom>
        </p:spPr>
      </p:pic>
      <p:sp>
        <p:nvSpPr>
          <p:cNvPr id="5" name="TextBox 4"/>
          <p:cNvSpPr txBox="1"/>
          <p:nvPr/>
        </p:nvSpPr>
        <p:spPr>
          <a:xfrm>
            <a:off x="304800" y="304800"/>
            <a:ext cx="2109873" cy="461665"/>
          </a:xfrm>
          <a:prstGeom prst="rect">
            <a:avLst/>
          </a:prstGeom>
          <a:noFill/>
        </p:spPr>
        <p:txBody>
          <a:bodyPr wrap="none" rtlCol="0">
            <a:spAutoFit/>
          </a:bodyPr>
          <a:lstStyle/>
          <a:p>
            <a:r>
              <a:rPr lang="en-US" sz="2400" dirty="0" smtClean="0">
                <a:solidFill>
                  <a:schemeClr val="accent1">
                    <a:lumMod val="75000"/>
                  </a:schemeClr>
                </a:solidFill>
                <a:latin typeface="+mj-lt"/>
              </a:rPr>
              <a:t>“Check” Gamut</a:t>
            </a:r>
          </a:p>
        </p:txBody>
      </p:sp>
      <p:sp>
        <p:nvSpPr>
          <p:cNvPr id="6" name="TextBox 5"/>
          <p:cNvSpPr txBox="1"/>
          <p:nvPr/>
        </p:nvSpPr>
        <p:spPr>
          <a:xfrm>
            <a:off x="6477000" y="5791200"/>
            <a:ext cx="1996124" cy="923330"/>
          </a:xfrm>
          <a:prstGeom prst="rect">
            <a:avLst/>
          </a:prstGeom>
          <a:noFill/>
        </p:spPr>
        <p:txBody>
          <a:bodyPr wrap="none" rtlCol="0">
            <a:spAutoFit/>
          </a:bodyPr>
          <a:lstStyle/>
          <a:p>
            <a:r>
              <a:rPr lang="en-US" dirty="0" err="1" smtClean="0">
                <a:solidFill>
                  <a:schemeClr val="accent1">
                    <a:lumMod val="75000"/>
                  </a:schemeClr>
                </a:solidFill>
                <a:latin typeface="+mj-lt"/>
              </a:rPr>
              <a:t>Carbazole</a:t>
            </a:r>
            <a:r>
              <a:rPr lang="en-US" dirty="0" smtClean="0">
                <a:solidFill>
                  <a:schemeClr val="accent1">
                    <a:lumMod val="75000"/>
                  </a:schemeClr>
                </a:solidFill>
                <a:latin typeface="+mj-lt"/>
              </a:rPr>
              <a:t> Violet</a:t>
            </a:r>
          </a:p>
          <a:p>
            <a:r>
              <a:rPr lang="en-US" dirty="0" smtClean="0">
                <a:solidFill>
                  <a:schemeClr val="accent1">
                    <a:lumMod val="75000"/>
                  </a:schemeClr>
                </a:solidFill>
                <a:latin typeface="+mj-lt"/>
              </a:rPr>
              <a:t>Raw Sienna</a:t>
            </a:r>
          </a:p>
          <a:p>
            <a:r>
              <a:rPr lang="en-US" dirty="0" err="1" smtClean="0">
                <a:solidFill>
                  <a:schemeClr val="accent1">
                    <a:lumMod val="75000"/>
                  </a:schemeClr>
                </a:solidFill>
                <a:latin typeface="+mj-lt"/>
              </a:rPr>
              <a:t>Quinacridone</a:t>
            </a:r>
            <a:r>
              <a:rPr lang="en-US" dirty="0" smtClean="0">
                <a:solidFill>
                  <a:schemeClr val="accent1">
                    <a:lumMod val="75000"/>
                  </a:schemeClr>
                </a:solidFill>
                <a:latin typeface="+mj-lt"/>
              </a:rPr>
              <a:t> Coral</a:t>
            </a:r>
            <a:endParaRPr lang="en-US"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51688"/>
          </a:xfrm>
        </p:spPr>
        <p:txBody>
          <a:bodyPr>
            <a:normAutofit fontScale="90000"/>
          </a:bodyPr>
          <a:lstStyle/>
          <a:p>
            <a:pPr algn="ctr"/>
            <a:r>
              <a:rPr lang="en-US" sz="4000" dirty="0" smtClean="0"/>
              <a:t>Notes on “Check” </a:t>
            </a:r>
            <a:endParaRPr lang="en-US" sz="4000" dirty="0"/>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r>
              <a:rPr lang="en-US" dirty="0" smtClean="0">
                <a:solidFill>
                  <a:schemeClr val="accent1">
                    <a:lumMod val="75000"/>
                  </a:schemeClr>
                </a:solidFill>
                <a:latin typeface="+mj-lt"/>
              </a:rPr>
              <a:t>I wanted to experiment with a new pigment I had bought: </a:t>
            </a:r>
            <a:r>
              <a:rPr lang="en-US" dirty="0" err="1" smtClean="0">
                <a:solidFill>
                  <a:schemeClr val="accent1">
                    <a:lumMod val="75000"/>
                  </a:schemeClr>
                </a:solidFill>
                <a:latin typeface="+mj-lt"/>
              </a:rPr>
              <a:t>Carbazole</a:t>
            </a:r>
            <a:r>
              <a:rPr lang="en-US" dirty="0" smtClean="0">
                <a:solidFill>
                  <a:schemeClr val="accent1">
                    <a:lumMod val="75000"/>
                  </a:schemeClr>
                </a:solidFill>
                <a:latin typeface="+mj-lt"/>
              </a:rPr>
              <a:t> Violet (also called </a:t>
            </a:r>
            <a:r>
              <a:rPr lang="en-US" dirty="0" err="1" smtClean="0">
                <a:solidFill>
                  <a:schemeClr val="accent1">
                    <a:lumMod val="75000"/>
                  </a:schemeClr>
                </a:solidFill>
                <a:latin typeface="+mj-lt"/>
              </a:rPr>
              <a:t>Dioxazine</a:t>
            </a:r>
            <a:r>
              <a:rPr lang="en-US" dirty="0" smtClean="0">
                <a:solidFill>
                  <a:schemeClr val="accent1">
                    <a:lumMod val="75000"/>
                  </a:schemeClr>
                </a:solidFill>
                <a:latin typeface="+mj-lt"/>
              </a:rPr>
              <a:t> Violet) – an extremely high-tinting, medium saturation, slightly blue-violet</a:t>
            </a:r>
          </a:p>
          <a:p>
            <a:r>
              <a:rPr lang="en-US" dirty="0" smtClean="0">
                <a:solidFill>
                  <a:schemeClr val="accent1">
                    <a:lumMod val="75000"/>
                  </a:schemeClr>
                </a:solidFill>
                <a:latin typeface="+mj-lt"/>
              </a:rPr>
              <a:t>I knew I would need something that complemented the violet, which called for something in the yellow-orange range. I also realized the subject would not need a bright yellow (I seldom use a bright yellow in my portrait work anyway.) So, I went with Raw Sienna.</a:t>
            </a:r>
          </a:p>
          <a:p>
            <a:r>
              <a:rPr lang="en-US" dirty="0" smtClean="0">
                <a:solidFill>
                  <a:schemeClr val="accent1">
                    <a:lumMod val="75000"/>
                  </a:schemeClr>
                </a:solidFill>
                <a:latin typeface="+mj-lt"/>
              </a:rPr>
              <a:t>Next, I needed something to expand my gamut to the warm side, and I chose </a:t>
            </a:r>
            <a:r>
              <a:rPr lang="en-US" dirty="0" err="1" smtClean="0">
                <a:solidFill>
                  <a:schemeClr val="accent1">
                    <a:lumMod val="75000"/>
                  </a:schemeClr>
                </a:solidFill>
                <a:latin typeface="+mj-lt"/>
              </a:rPr>
              <a:t>Quinacridone</a:t>
            </a:r>
            <a:r>
              <a:rPr lang="en-US" dirty="0" smtClean="0">
                <a:solidFill>
                  <a:schemeClr val="accent1">
                    <a:lumMod val="75000"/>
                  </a:schemeClr>
                </a:solidFill>
                <a:latin typeface="+mj-lt"/>
              </a:rPr>
              <a:t> Coral, which is a warm, high-saturated color close to a scarlet.</a:t>
            </a:r>
          </a:p>
          <a:p>
            <a:r>
              <a:rPr lang="en-US" dirty="0" smtClean="0">
                <a:solidFill>
                  <a:schemeClr val="accent1">
                    <a:lumMod val="75000"/>
                  </a:schemeClr>
                </a:solidFill>
                <a:latin typeface="+mj-lt"/>
              </a:rPr>
              <a:t>Colors beyond the Gamut</a:t>
            </a:r>
          </a:p>
          <a:p>
            <a:pPr lvl="1"/>
            <a:r>
              <a:rPr lang="en-US" dirty="0" smtClean="0">
                <a:solidFill>
                  <a:schemeClr val="accent1">
                    <a:lumMod val="75000"/>
                  </a:schemeClr>
                </a:solidFill>
                <a:latin typeface="+mj-lt"/>
              </a:rPr>
              <a:t>Obviously greens</a:t>
            </a:r>
          </a:p>
          <a:p>
            <a:pPr lvl="1"/>
            <a:r>
              <a:rPr lang="en-US" dirty="0" smtClean="0">
                <a:solidFill>
                  <a:schemeClr val="accent1">
                    <a:lumMod val="75000"/>
                  </a:schemeClr>
                </a:solidFill>
                <a:latin typeface="+mj-lt"/>
              </a:rPr>
              <a:t>Not as obviously – blues</a:t>
            </a:r>
            <a:endParaRPr lang="en-US" dirty="0" smtClean="0">
              <a:solidFill>
                <a:schemeClr val="accent1">
                  <a:lumMod val="75000"/>
                </a:schemeClr>
              </a:solidFill>
              <a:latin typeface="+mj-lt"/>
            </a:endParaRPr>
          </a:p>
          <a:p>
            <a:r>
              <a:rPr lang="en-US" dirty="0" smtClean="0">
                <a:solidFill>
                  <a:schemeClr val="accent1">
                    <a:lumMod val="75000"/>
                  </a:schemeClr>
                </a:solidFill>
                <a:latin typeface="+mj-lt"/>
              </a:rPr>
              <a:t>In terms of value range, </a:t>
            </a:r>
            <a:r>
              <a:rPr lang="en-US" dirty="0" err="1" smtClean="0">
                <a:solidFill>
                  <a:schemeClr val="accent1">
                    <a:lumMod val="75000"/>
                  </a:schemeClr>
                </a:solidFill>
                <a:latin typeface="+mj-lt"/>
              </a:rPr>
              <a:t>Carbazole</a:t>
            </a:r>
            <a:r>
              <a:rPr lang="en-US" dirty="0" smtClean="0">
                <a:solidFill>
                  <a:schemeClr val="accent1">
                    <a:lumMod val="75000"/>
                  </a:schemeClr>
                </a:solidFill>
                <a:latin typeface="+mj-lt"/>
              </a:rPr>
              <a:t> is about a 9 on the value range, so I could essentially use that as my ‘black’</a:t>
            </a:r>
          </a:p>
          <a:p>
            <a:r>
              <a:rPr lang="en-US" dirty="0" smtClean="0">
                <a:solidFill>
                  <a:schemeClr val="accent1">
                    <a:lumMod val="75000"/>
                  </a:schemeClr>
                </a:solidFill>
                <a:latin typeface="+mj-lt"/>
              </a:rPr>
              <a:t>Note: I cheated on the background; it is ultramarine blue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704088"/>
          </a:xfrm>
        </p:spPr>
        <p:txBody>
          <a:bodyPr>
            <a:normAutofit fontScale="90000"/>
          </a:bodyPr>
          <a:lstStyle/>
          <a:p>
            <a:pPr algn="ctr"/>
            <a:r>
              <a:rPr lang="en-US" sz="4400" dirty="0" smtClean="0"/>
              <a:t>“The 7:15”</a:t>
            </a:r>
            <a:endParaRPr lang="en-US" sz="4400" dirty="0"/>
          </a:p>
        </p:txBody>
      </p:sp>
      <p:pic>
        <p:nvPicPr>
          <p:cNvPr id="3" name="Picture 2" descr="The 715.jpg"/>
          <p:cNvPicPr>
            <a:picLocks noChangeAspect="1"/>
          </p:cNvPicPr>
          <p:nvPr/>
        </p:nvPicPr>
        <p:blipFill>
          <a:blip r:embed="rId2" cstate="print"/>
          <a:stretch>
            <a:fillRect/>
          </a:stretch>
        </p:blipFill>
        <p:spPr>
          <a:xfrm>
            <a:off x="1295400" y="1368605"/>
            <a:ext cx="7086600" cy="5260795"/>
          </a:xfrm>
          <a:prstGeom prst="rect">
            <a:avLst/>
          </a:prstGeom>
          <a:ln w="15875">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627888"/>
          </a:xfrm>
        </p:spPr>
        <p:txBody>
          <a:bodyPr>
            <a:normAutofit fontScale="90000"/>
          </a:bodyPr>
          <a:lstStyle/>
          <a:p>
            <a:r>
              <a:rPr lang="en-US" sz="4400" dirty="0" smtClean="0"/>
              <a:t>What is a ‘Color’?</a:t>
            </a:r>
            <a:endParaRPr lang="en-US" sz="4400" dirty="0"/>
          </a:p>
        </p:txBody>
      </p:sp>
      <p:sp>
        <p:nvSpPr>
          <p:cNvPr id="3" name="Content Placeholder 2"/>
          <p:cNvSpPr>
            <a:spLocks noGrp="1"/>
          </p:cNvSpPr>
          <p:nvPr>
            <p:ph idx="1"/>
          </p:nvPr>
        </p:nvSpPr>
        <p:spPr>
          <a:xfrm>
            <a:off x="457200" y="1676400"/>
            <a:ext cx="8229600" cy="4648200"/>
          </a:xfrm>
        </p:spPr>
        <p:txBody>
          <a:bodyPr>
            <a:normAutofit lnSpcReduction="10000"/>
          </a:bodyPr>
          <a:lstStyle/>
          <a:p>
            <a:r>
              <a:rPr lang="en-US" dirty="0" smtClean="0">
                <a:latin typeface="+mj-lt"/>
              </a:rPr>
              <a:t>Three basic parameters define a ‘color’</a:t>
            </a:r>
          </a:p>
          <a:p>
            <a:pPr lvl="1"/>
            <a:r>
              <a:rPr lang="en-US" b="1" dirty="0" smtClean="0">
                <a:latin typeface="+mj-lt"/>
              </a:rPr>
              <a:t>Hue</a:t>
            </a:r>
          </a:p>
          <a:p>
            <a:pPr lvl="1"/>
            <a:r>
              <a:rPr lang="en-US" b="1" dirty="0" smtClean="0">
                <a:latin typeface="+mj-lt"/>
              </a:rPr>
              <a:t>Saturation</a:t>
            </a:r>
            <a:r>
              <a:rPr lang="en-US" dirty="0" smtClean="0">
                <a:latin typeface="+mj-lt"/>
              </a:rPr>
              <a:t> (</a:t>
            </a:r>
            <a:r>
              <a:rPr lang="en-US" dirty="0" err="1" smtClean="0">
                <a:latin typeface="+mj-lt"/>
              </a:rPr>
              <a:t>Chroma</a:t>
            </a:r>
            <a:r>
              <a:rPr lang="en-US" dirty="0" smtClean="0">
                <a:latin typeface="+mj-lt"/>
              </a:rPr>
              <a:t>, Intensity)</a:t>
            </a:r>
          </a:p>
          <a:p>
            <a:pPr lvl="1"/>
            <a:r>
              <a:rPr lang="en-US" b="1" dirty="0" smtClean="0">
                <a:latin typeface="+mj-lt"/>
              </a:rPr>
              <a:t>Value </a:t>
            </a:r>
            <a:r>
              <a:rPr lang="en-US" dirty="0" smtClean="0">
                <a:latin typeface="+mj-lt"/>
              </a:rPr>
              <a:t>(Lightness)</a:t>
            </a:r>
            <a:endParaRPr lang="en-US" b="1" dirty="0" smtClean="0">
              <a:latin typeface="+mj-lt"/>
            </a:endParaRPr>
          </a:p>
          <a:p>
            <a:r>
              <a:rPr lang="en-US" dirty="0" smtClean="0">
                <a:latin typeface="+mj-lt"/>
              </a:rPr>
              <a:t>There have been a number of models of the years to define a ‘color space’.  </a:t>
            </a:r>
          </a:p>
          <a:p>
            <a:pPr lvl="1"/>
            <a:r>
              <a:rPr lang="en-US" dirty="0" err="1" smtClean="0">
                <a:latin typeface="+mj-lt"/>
              </a:rPr>
              <a:t>Munsell</a:t>
            </a:r>
            <a:r>
              <a:rPr lang="en-US" dirty="0" smtClean="0">
                <a:latin typeface="+mj-lt"/>
              </a:rPr>
              <a:t> Color Space is one of the most popular</a:t>
            </a:r>
          </a:p>
          <a:p>
            <a:pPr lvl="1"/>
            <a:r>
              <a:rPr lang="en-US" dirty="0" smtClean="0">
                <a:latin typeface="+mj-lt"/>
              </a:rPr>
              <a:t>CIE LAB, etc</a:t>
            </a:r>
          </a:p>
          <a:p>
            <a:pPr lvl="1"/>
            <a:r>
              <a:rPr lang="en-US" dirty="0" smtClean="0">
                <a:latin typeface="+mj-lt"/>
              </a:rPr>
              <a:t>All models have limits, but can be helpful in understanding pigment mixing and selection</a:t>
            </a:r>
          </a:p>
          <a:p>
            <a:pPr lvl="1"/>
            <a:r>
              <a:rPr lang="en-US" dirty="0" smtClean="0">
                <a:latin typeface="+mj-lt"/>
              </a:rPr>
              <a:t>The ‘color wheel’ is a simplified slice of a color model</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715 gamut.gif"/>
          <p:cNvPicPr>
            <a:picLocks noChangeAspect="1"/>
          </p:cNvPicPr>
          <p:nvPr/>
        </p:nvPicPr>
        <p:blipFill>
          <a:blip r:embed="rId2" cstate="print"/>
          <a:stretch>
            <a:fillRect/>
          </a:stretch>
        </p:blipFill>
        <p:spPr>
          <a:xfrm>
            <a:off x="0" y="1"/>
            <a:ext cx="9144000" cy="6857999"/>
          </a:xfrm>
          <a:prstGeom prst="rect">
            <a:avLst/>
          </a:prstGeom>
        </p:spPr>
      </p:pic>
      <p:sp>
        <p:nvSpPr>
          <p:cNvPr id="4" name="TextBox 3"/>
          <p:cNvSpPr txBox="1"/>
          <p:nvPr/>
        </p:nvSpPr>
        <p:spPr>
          <a:xfrm>
            <a:off x="0" y="175736"/>
            <a:ext cx="3276600" cy="738664"/>
          </a:xfrm>
          <a:prstGeom prst="rect">
            <a:avLst/>
          </a:prstGeom>
          <a:noFill/>
        </p:spPr>
        <p:txBody>
          <a:bodyPr wrap="square" rtlCol="0">
            <a:spAutoFit/>
          </a:bodyPr>
          <a:lstStyle/>
          <a:p>
            <a:r>
              <a:rPr lang="en-US" sz="2400" dirty="0" smtClean="0">
                <a:solidFill>
                  <a:schemeClr val="accent1">
                    <a:lumMod val="75000"/>
                  </a:schemeClr>
                </a:solidFill>
                <a:latin typeface="+mj-lt"/>
              </a:rPr>
              <a:t>“The 7:15” Color Gamut</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fontScale="90000"/>
          </a:bodyPr>
          <a:lstStyle/>
          <a:p>
            <a:pPr algn="ctr"/>
            <a:r>
              <a:rPr lang="en-US" sz="4000" dirty="0" smtClean="0"/>
              <a:t>Notes on “The 7:15”</a:t>
            </a:r>
            <a:endParaRPr lang="en-US" sz="4000" dirty="0"/>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r>
              <a:rPr lang="en-US" dirty="0" smtClean="0">
                <a:solidFill>
                  <a:schemeClr val="accent1">
                    <a:lumMod val="75000"/>
                  </a:schemeClr>
                </a:solidFill>
                <a:latin typeface="+mj-lt"/>
              </a:rPr>
              <a:t>Started with an idea of what I wanted: a warm, morning glow, and deeply silhouetted figures. Whenever I think of ‘glow’, </a:t>
            </a:r>
            <a:r>
              <a:rPr lang="en-US" dirty="0" err="1" smtClean="0">
                <a:solidFill>
                  <a:schemeClr val="accent1">
                    <a:lumMod val="75000"/>
                  </a:schemeClr>
                </a:solidFill>
                <a:latin typeface="+mj-lt"/>
              </a:rPr>
              <a:t>Quinacridone</a:t>
            </a:r>
            <a:r>
              <a:rPr lang="en-US" dirty="0" smtClean="0">
                <a:solidFill>
                  <a:schemeClr val="accent1">
                    <a:lumMod val="75000"/>
                  </a:schemeClr>
                </a:solidFill>
                <a:latin typeface="+mj-lt"/>
              </a:rPr>
              <a:t> Gold comes to mind</a:t>
            </a:r>
          </a:p>
          <a:p>
            <a:r>
              <a:rPr lang="en-US" dirty="0" smtClean="0">
                <a:solidFill>
                  <a:schemeClr val="accent1">
                    <a:lumMod val="75000"/>
                  </a:schemeClr>
                </a:solidFill>
                <a:latin typeface="+mj-lt"/>
              </a:rPr>
              <a:t>I pictured some pale blues in the background, so I needed a good blue. I also wanted some granulation in the shadow mixes, so I went with Ultramarine Blue</a:t>
            </a:r>
          </a:p>
          <a:p>
            <a:r>
              <a:rPr lang="en-US" dirty="0" smtClean="0">
                <a:solidFill>
                  <a:schemeClr val="accent1">
                    <a:lumMod val="75000"/>
                  </a:schemeClr>
                </a:solidFill>
                <a:latin typeface="+mj-lt"/>
              </a:rPr>
              <a:t>Now, I needed something in the reds that would provide a way to give me dark values, and a way to tone down the gold. No need for a bright red, since my objects were in shadows, so I chose a strong, but low-saturated red: </a:t>
            </a:r>
            <a:r>
              <a:rPr lang="en-US" dirty="0" err="1" smtClean="0">
                <a:solidFill>
                  <a:schemeClr val="accent1">
                    <a:lumMod val="75000"/>
                  </a:schemeClr>
                </a:solidFill>
                <a:latin typeface="+mj-lt"/>
              </a:rPr>
              <a:t>Perylene</a:t>
            </a:r>
            <a:r>
              <a:rPr lang="en-US" dirty="0" smtClean="0">
                <a:solidFill>
                  <a:schemeClr val="accent1">
                    <a:lumMod val="75000"/>
                  </a:schemeClr>
                </a:solidFill>
                <a:latin typeface="+mj-lt"/>
              </a:rPr>
              <a:t> Maroon</a:t>
            </a:r>
          </a:p>
          <a:p>
            <a:r>
              <a:rPr lang="en-US" dirty="0" smtClean="0">
                <a:solidFill>
                  <a:schemeClr val="accent1">
                    <a:lumMod val="75000"/>
                  </a:schemeClr>
                </a:solidFill>
                <a:latin typeface="+mj-lt"/>
              </a:rPr>
              <a:t>Note the extremely narrow gamut. This is reflected in the painting. </a:t>
            </a:r>
          </a:p>
          <a:p>
            <a:r>
              <a:rPr lang="en-US" dirty="0" smtClean="0">
                <a:solidFill>
                  <a:schemeClr val="accent1">
                    <a:lumMod val="75000"/>
                  </a:schemeClr>
                </a:solidFill>
                <a:latin typeface="+mj-lt"/>
              </a:rPr>
              <a:t>There are no real greens possible, but see how the eye ‘sees’ a green in the area above the train. </a:t>
            </a:r>
          </a:p>
          <a:p>
            <a:r>
              <a:rPr lang="en-US" dirty="0" smtClean="0">
                <a:solidFill>
                  <a:schemeClr val="accent1">
                    <a:lumMod val="75000"/>
                  </a:schemeClr>
                </a:solidFill>
                <a:latin typeface="+mj-lt"/>
              </a:rPr>
              <a:t>The white of the paper must be used to provide the value range needed to project the dramatic lighting and the fading necessary to give the feeling of depth.</a:t>
            </a:r>
            <a:endParaRPr lang="en-US" dirty="0">
              <a:solidFill>
                <a:schemeClr val="accent1">
                  <a:lumMod val="75000"/>
                </a:schemeClr>
              </a:solidFill>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52600"/>
            <a:ext cx="2667000" cy="533400"/>
          </a:xfrm>
        </p:spPr>
        <p:txBody>
          <a:bodyPr>
            <a:normAutofit fontScale="90000"/>
          </a:bodyPr>
          <a:lstStyle/>
          <a:p>
            <a:r>
              <a:rPr lang="en-US" sz="4000" dirty="0" smtClean="0"/>
              <a:t>“Megan”</a:t>
            </a:r>
            <a:endParaRPr lang="en-US" sz="4000" dirty="0"/>
          </a:p>
        </p:txBody>
      </p:sp>
      <p:pic>
        <p:nvPicPr>
          <p:cNvPr id="3" name="Picture 2" descr="Megan Portrait.jpg"/>
          <p:cNvPicPr>
            <a:picLocks noChangeAspect="1"/>
          </p:cNvPicPr>
          <p:nvPr/>
        </p:nvPicPr>
        <p:blipFill>
          <a:blip r:embed="rId2" cstate="print"/>
          <a:stretch>
            <a:fillRect/>
          </a:stretch>
        </p:blipFill>
        <p:spPr>
          <a:xfrm>
            <a:off x="2286000" y="762000"/>
            <a:ext cx="4062585" cy="5943600"/>
          </a:xfrm>
          <a:prstGeom prst="rect">
            <a:avLst/>
          </a:prstGeom>
          <a:ln w="25400">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gan Palette.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28600" y="228600"/>
            <a:ext cx="2667000" cy="461665"/>
          </a:xfrm>
          <a:prstGeom prst="rect">
            <a:avLst/>
          </a:prstGeom>
          <a:noFill/>
        </p:spPr>
        <p:txBody>
          <a:bodyPr wrap="square" rtlCol="0">
            <a:spAutoFit/>
          </a:bodyPr>
          <a:lstStyle/>
          <a:p>
            <a:r>
              <a:rPr lang="en-US" sz="2400" dirty="0" smtClean="0">
                <a:solidFill>
                  <a:schemeClr val="accent1">
                    <a:lumMod val="75000"/>
                  </a:schemeClr>
                </a:solidFill>
                <a:latin typeface="+mj-lt"/>
              </a:rPr>
              <a:t>“Megan” Gamut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fontScale="90000"/>
          </a:bodyPr>
          <a:lstStyle/>
          <a:p>
            <a:pPr algn="ctr"/>
            <a:r>
              <a:rPr lang="en-US" sz="4000" dirty="0" smtClean="0"/>
              <a:t>Notes on “Megan”</a:t>
            </a:r>
            <a:endParaRPr lang="en-US" sz="4000" dirty="0"/>
          </a:p>
        </p:txBody>
      </p:sp>
      <p:sp>
        <p:nvSpPr>
          <p:cNvPr id="3" name="Content Placeholder 2"/>
          <p:cNvSpPr>
            <a:spLocks noGrp="1"/>
          </p:cNvSpPr>
          <p:nvPr>
            <p:ph idx="1"/>
          </p:nvPr>
        </p:nvSpPr>
        <p:spPr>
          <a:xfrm>
            <a:off x="457200" y="1447800"/>
            <a:ext cx="8229600" cy="4876800"/>
          </a:xfrm>
        </p:spPr>
        <p:txBody>
          <a:bodyPr>
            <a:normAutofit/>
          </a:bodyPr>
          <a:lstStyle/>
          <a:p>
            <a:r>
              <a:rPr lang="en-US" dirty="0" smtClean="0">
                <a:solidFill>
                  <a:schemeClr val="accent1">
                    <a:lumMod val="75000"/>
                  </a:schemeClr>
                </a:solidFill>
                <a:latin typeface="+mj-lt"/>
              </a:rPr>
              <a:t>This is an example that is very closely related palette-wise to “The 7:15”</a:t>
            </a:r>
          </a:p>
          <a:p>
            <a:r>
              <a:rPr lang="en-US" dirty="0" smtClean="0">
                <a:solidFill>
                  <a:schemeClr val="accent1">
                    <a:lumMod val="75000"/>
                  </a:schemeClr>
                </a:solidFill>
                <a:latin typeface="+mj-lt"/>
              </a:rPr>
              <a:t>I wanted a lot of what I had in 7:15, but needed more facial detail, so I wanted a more saturated, and warmer red: </a:t>
            </a:r>
            <a:r>
              <a:rPr lang="en-US" dirty="0" err="1" smtClean="0">
                <a:solidFill>
                  <a:schemeClr val="accent1">
                    <a:lumMod val="75000"/>
                  </a:schemeClr>
                </a:solidFill>
                <a:latin typeface="+mj-lt"/>
              </a:rPr>
              <a:t>Quinacridone</a:t>
            </a:r>
            <a:r>
              <a:rPr lang="en-US" dirty="0" smtClean="0">
                <a:solidFill>
                  <a:schemeClr val="accent1">
                    <a:lumMod val="75000"/>
                  </a:schemeClr>
                </a:solidFill>
                <a:latin typeface="+mj-lt"/>
              </a:rPr>
              <a:t> Coral.</a:t>
            </a:r>
          </a:p>
          <a:p>
            <a:r>
              <a:rPr lang="en-US" dirty="0" smtClean="0">
                <a:solidFill>
                  <a:schemeClr val="accent1">
                    <a:lumMod val="75000"/>
                  </a:schemeClr>
                </a:solidFill>
                <a:latin typeface="+mj-lt"/>
              </a:rPr>
              <a:t>Without the deep dark </a:t>
            </a:r>
            <a:r>
              <a:rPr lang="en-US" dirty="0" err="1" smtClean="0">
                <a:solidFill>
                  <a:schemeClr val="accent1">
                    <a:lumMod val="75000"/>
                  </a:schemeClr>
                </a:solidFill>
                <a:latin typeface="+mj-lt"/>
              </a:rPr>
              <a:t>perylene</a:t>
            </a:r>
            <a:r>
              <a:rPr lang="en-US" dirty="0" smtClean="0">
                <a:solidFill>
                  <a:schemeClr val="accent1">
                    <a:lumMod val="75000"/>
                  </a:schemeClr>
                </a:solidFill>
                <a:latin typeface="+mj-lt"/>
              </a:rPr>
              <a:t> red, I would need a darker-valued, stronger tinting blue than Ultramarine in order to achieve deep browns and a full range without losing transparency. Also, I didn’t want granulation in this piece, so I chose </a:t>
            </a:r>
            <a:r>
              <a:rPr lang="en-US" dirty="0" err="1" smtClean="0">
                <a:solidFill>
                  <a:schemeClr val="accent1">
                    <a:lumMod val="75000"/>
                  </a:schemeClr>
                </a:solidFill>
                <a:latin typeface="+mj-lt"/>
              </a:rPr>
              <a:t>Indanthrone</a:t>
            </a:r>
            <a:r>
              <a:rPr lang="en-US" dirty="0" smtClean="0">
                <a:solidFill>
                  <a:schemeClr val="accent1">
                    <a:lumMod val="75000"/>
                  </a:schemeClr>
                </a:solidFill>
                <a:latin typeface="+mj-lt"/>
              </a:rPr>
              <a:t> Blue – which is a less saturated, but stronger-tinting version of Ultramarine.</a:t>
            </a:r>
            <a:endParaRPr lang="en-US" dirty="0">
              <a:solidFill>
                <a:schemeClr val="accent1">
                  <a:lumMod val="75000"/>
                </a:schemeClr>
              </a:solidFill>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58112"/>
            <a:ext cx="3733800" cy="627888"/>
          </a:xfrm>
        </p:spPr>
        <p:txBody>
          <a:bodyPr>
            <a:normAutofit fontScale="90000"/>
          </a:bodyPr>
          <a:lstStyle/>
          <a:p>
            <a:r>
              <a:rPr lang="en-US" sz="4400" dirty="0" smtClean="0"/>
              <a:t>“Emerald Lady”</a:t>
            </a:r>
            <a:endParaRPr lang="en-US" sz="4400" dirty="0"/>
          </a:p>
        </p:txBody>
      </p:sp>
      <p:pic>
        <p:nvPicPr>
          <p:cNvPr id="3" name="Picture 2" descr="Emerald lady.jpg"/>
          <p:cNvPicPr>
            <a:picLocks noChangeAspect="1"/>
          </p:cNvPicPr>
          <p:nvPr/>
        </p:nvPicPr>
        <p:blipFill>
          <a:blip r:embed="rId2" cstate="print"/>
          <a:stretch>
            <a:fillRect/>
          </a:stretch>
        </p:blipFill>
        <p:spPr>
          <a:xfrm>
            <a:off x="3581400" y="914399"/>
            <a:ext cx="4038600" cy="5602799"/>
          </a:xfrm>
          <a:prstGeom prst="rect">
            <a:avLst/>
          </a:prstGeom>
          <a:ln w="25400">
            <a:solidFill>
              <a:schemeClr val="tx1"/>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erald Lady Gamut.gif"/>
          <p:cNvPicPr>
            <a:picLocks noChangeAspect="1"/>
          </p:cNvPicPr>
          <p:nvPr/>
        </p:nvPicPr>
        <p:blipFill>
          <a:blip r:embed="rId2" cstate="print"/>
          <a:stretch>
            <a:fillRect/>
          </a:stretch>
        </p:blipFill>
        <p:spPr>
          <a:xfrm>
            <a:off x="0" y="0"/>
            <a:ext cx="9144000" cy="6698712"/>
          </a:xfrm>
          <a:prstGeom prst="rect">
            <a:avLst/>
          </a:prstGeom>
        </p:spPr>
      </p:pic>
      <p:sp>
        <p:nvSpPr>
          <p:cNvPr id="3" name="TextBox 2"/>
          <p:cNvSpPr txBox="1"/>
          <p:nvPr/>
        </p:nvSpPr>
        <p:spPr>
          <a:xfrm>
            <a:off x="0" y="152400"/>
            <a:ext cx="3048000" cy="738664"/>
          </a:xfrm>
          <a:prstGeom prst="rect">
            <a:avLst/>
          </a:prstGeom>
          <a:noFill/>
        </p:spPr>
        <p:txBody>
          <a:bodyPr wrap="square" rtlCol="0">
            <a:spAutoFit/>
          </a:bodyPr>
          <a:lstStyle/>
          <a:p>
            <a:r>
              <a:rPr lang="en-US" sz="2400" dirty="0" smtClean="0">
                <a:solidFill>
                  <a:schemeClr val="accent1">
                    <a:lumMod val="75000"/>
                  </a:schemeClr>
                </a:solidFill>
                <a:latin typeface="+mj-lt"/>
              </a:rPr>
              <a:t>“Emerald Lady” Gamut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75488"/>
          </a:xfrm>
        </p:spPr>
        <p:txBody>
          <a:bodyPr>
            <a:normAutofit fontScale="90000"/>
          </a:bodyPr>
          <a:lstStyle/>
          <a:p>
            <a:pPr algn="ctr"/>
            <a:r>
              <a:rPr lang="en-US" sz="4000" dirty="0" smtClean="0"/>
              <a:t>Notes on “Emerald Lady”</a:t>
            </a:r>
            <a:endParaRPr lang="en-US" sz="4000" dirty="0"/>
          </a:p>
        </p:txBody>
      </p:sp>
      <p:sp>
        <p:nvSpPr>
          <p:cNvPr id="3" name="Content Placeholder 2"/>
          <p:cNvSpPr>
            <a:spLocks noGrp="1"/>
          </p:cNvSpPr>
          <p:nvPr>
            <p:ph idx="1"/>
          </p:nvPr>
        </p:nvSpPr>
        <p:spPr>
          <a:xfrm>
            <a:off x="457200" y="1371600"/>
            <a:ext cx="8229600" cy="5486400"/>
          </a:xfrm>
        </p:spPr>
        <p:txBody>
          <a:bodyPr>
            <a:normAutofit fontScale="70000" lnSpcReduction="20000"/>
          </a:bodyPr>
          <a:lstStyle/>
          <a:p>
            <a:r>
              <a:rPr lang="en-US" dirty="0" smtClean="0">
                <a:solidFill>
                  <a:schemeClr val="accent1">
                    <a:lumMod val="75000"/>
                  </a:schemeClr>
                </a:solidFill>
                <a:latin typeface="+mj-lt"/>
              </a:rPr>
              <a:t>What struck me most about the photo I was working from was the emerald color of the sweater. So, I decided to anchor my palette with </a:t>
            </a:r>
            <a:r>
              <a:rPr lang="en-US" dirty="0" err="1" smtClean="0">
                <a:solidFill>
                  <a:schemeClr val="accent1">
                    <a:lumMod val="75000"/>
                  </a:schemeClr>
                </a:solidFill>
                <a:latin typeface="+mj-lt"/>
              </a:rPr>
              <a:t>Phthalo</a:t>
            </a:r>
            <a:r>
              <a:rPr lang="en-US" dirty="0" smtClean="0">
                <a:solidFill>
                  <a:schemeClr val="accent1">
                    <a:lumMod val="75000"/>
                  </a:schemeClr>
                </a:solidFill>
                <a:latin typeface="+mj-lt"/>
              </a:rPr>
              <a:t> Green (BS)</a:t>
            </a:r>
          </a:p>
          <a:p>
            <a:r>
              <a:rPr lang="en-US" dirty="0" smtClean="0">
                <a:solidFill>
                  <a:schemeClr val="accent1">
                    <a:lumMod val="75000"/>
                  </a:schemeClr>
                </a:solidFill>
                <a:latin typeface="+mj-lt"/>
              </a:rPr>
              <a:t>My most pressing problem was how to get skin tones. Most of my paintings are of people, and therefore I rarely choose a green in a triad palette. I needed something to pull the palette to the warm brown side – </a:t>
            </a:r>
            <a:r>
              <a:rPr lang="en-US" dirty="0" err="1" smtClean="0">
                <a:solidFill>
                  <a:schemeClr val="accent1">
                    <a:lumMod val="75000"/>
                  </a:schemeClr>
                </a:solidFill>
                <a:latin typeface="+mj-lt"/>
              </a:rPr>
              <a:t>Quinacridone</a:t>
            </a:r>
            <a:r>
              <a:rPr lang="en-US" dirty="0" smtClean="0">
                <a:solidFill>
                  <a:schemeClr val="accent1">
                    <a:lumMod val="75000"/>
                  </a:schemeClr>
                </a:solidFill>
                <a:latin typeface="+mj-lt"/>
              </a:rPr>
              <a:t> Magenta is about directly across from </a:t>
            </a:r>
            <a:r>
              <a:rPr lang="en-US" dirty="0" err="1" smtClean="0">
                <a:solidFill>
                  <a:schemeClr val="accent1">
                    <a:lumMod val="75000"/>
                  </a:schemeClr>
                </a:solidFill>
                <a:latin typeface="+mj-lt"/>
              </a:rPr>
              <a:t>Phthalo</a:t>
            </a:r>
            <a:r>
              <a:rPr lang="en-US" dirty="0" smtClean="0">
                <a:solidFill>
                  <a:schemeClr val="accent1">
                    <a:lumMod val="75000"/>
                  </a:schemeClr>
                </a:solidFill>
                <a:latin typeface="+mj-lt"/>
              </a:rPr>
              <a:t> green. </a:t>
            </a:r>
          </a:p>
          <a:p>
            <a:r>
              <a:rPr lang="en-US" dirty="0" smtClean="0">
                <a:solidFill>
                  <a:schemeClr val="accent1">
                    <a:lumMod val="75000"/>
                  </a:schemeClr>
                </a:solidFill>
                <a:latin typeface="+mj-lt"/>
              </a:rPr>
              <a:t>I decided to go with </a:t>
            </a:r>
            <a:r>
              <a:rPr lang="en-US" dirty="0" err="1" smtClean="0">
                <a:solidFill>
                  <a:schemeClr val="accent1">
                    <a:lumMod val="75000"/>
                  </a:schemeClr>
                </a:solidFill>
                <a:latin typeface="+mj-lt"/>
              </a:rPr>
              <a:t>Quinacridone</a:t>
            </a:r>
            <a:r>
              <a:rPr lang="en-US" dirty="0" smtClean="0">
                <a:solidFill>
                  <a:schemeClr val="accent1">
                    <a:lumMod val="75000"/>
                  </a:schemeClr>
                </a:solidFill>
                <a:latin typeface="+mj-lt"/>
              </a:rPr>
              <a:t> Gold to finish out my need for building browns. </a:t>
            </a:r>
          </a:p>
          <a:p>
            <a:r>
              <a:rPr lang="en-US" dirty="0" smtClean="0">
                <a:solidFill>
                  <a:schemeClr val="accent1">
                    <a:lumMod val="75000"/>
                  </a:schemeClr>
                </a:solidFill>
                <a:latin typeface="+mj-lt"/>
              </a:rPr>
              <a:t>From the gamut, blues are pretty much impossible, and any strong reds are as well. There are plenty of </a:t>
            </a:r>
            <a:r>
              <a:rPr lang="en-US" dirty="0" err="1" smtClean="0">
                <a:solidFill>
                  <a:schemeClr val="accent1">
                    <a:lumMod val="75000"/>
                  </a:schemeClr>
                </a:solidFill>
                <a:latin typeface="+mj-lt"/>
              </a:rPr>
              <a:t>orangish</a:t>
            </a:r>
            <a:r>
              <a:rPr lang="en-US" dirty="0" smtClean="0">
                <a:solidFill>
                  <a:schemeClr val="accent1">
                    <a:lumMod val="75000"/>
                  </a:schemeClr>
                </a:solidFill>
                <a:latin typeface="+mj-lt"/>
              </a:rPr>
              <a:t>/reddish browns, so skin tones should work except where I might need more pink. Since this figure had dark skin, this wasn’t a big issue.</a:t>
            </a:r>
          </a:p>
          <a:p>
            <a:r>
              <a:rPr lang="en-US" dirty="0" smtClean="0">
                <a:solidFill>
                  <a:schemeClr val="accent1">
                    <a:lumMod val="75000"/>
                  </a:schemeClr>
                </a:solidFill>
                <a:latin typeface="+mj-lt"/>
              </a:rPr>
              <a:t>The </a:t>
            </a:r>
            <a:r>
              <a:rPr lang="en-US" dirty="0" err="1" smtClean="0">
                <a:solidFill>
                  <a:schemeClr val="accent1">
                    <a:lumMod val="75000"/>
                  </a:schemeClr>
                </a:solidFill>
                <a:latin typeface="+mj-lt"/>
              </a:rPr>
              <a:t>Phthalo</a:t>
            </a:r>
            <a:r>
              <a:rPr lang="en-US" dirty="0" smtClean="0">
                <a:solidFill>
                  <a:schemeClr val="accent1">
                    <a:lumMod val="75000"/>
                  </a:schemeClr>
                </a:solidFill>
                <a:latin typeface="+mj-lt"/>
              </a:rPr>
              <a:t> Green BS and </a:t>
            </a:r>
            <a:r>
              <a:rPr lang="en-US" dirty="0" err="1" smtClean="0">
                <a:solidFill>
                  <a:schemeClr val="accent1">
                    <a:lumMod val="75000"/>
                  </a:schemeClr>
                </a:solidFill>
                <a:latin typeface="+mj-lt"/>
              </a:rPr>
              <a:t>Quin</a:t>
            </a:r>
            <a:r>
              <a:rPr lang="en-US" dirty="0" smtClean="0">
                <a:solidFill>
                  <a:schemeClr val="accent1">
                    <a:lumMod val="75000"/>
                  </a:schemeClr>
                </a:solidFill>
                <a:latin typeface="+mj-lt"/>
              </a:rPr>
              <a:t> Magenta are both fairly dark on the value range, so that allows me to build a pretty good dark neutral.</a:t>
            </a:r>
          </a:p>
          <a:p>
            <a:r>
              <a:rPr lang="en-US" dirty="0" smtClean="0">
                <a:solidFill>
                  <a:schemeClr val="accent1">
                    <a:lumMod val="75000"/>
                  </a:schemeClr>
                </a:solidFill>
                <a:latin typeface="+mj-lt"/>
              </a:rPr>
              <a:t>Note that reds ‘appear’ where the gold meets the magenta, and blues can be ‘seen’ where magenta meets the green</a:t>
            </a:r>
          </a:p>
          <a:p>
            <a:r>
              <a:rPr lang="en-US" dirty="0" smtClean="0">
                <a:solidFill>
                  <a:schemeClr val="accent1">
                    <a:lumMod val="75000"/>
                  </a:schemeClr>
                </a:solidFill>
                <a:latin typeface="+mj-lt"/>
              </a:rPr>
              <a:t>On re-</a:t>
            </a:r>
            <a:r>
              <a:rPr lang="en-US" dirty="0" err="1" smtClean="0">
                <a:solidFill>
                  <a:schemeClr val="accent1">
                    <a:lumMod val="75000"/>
                  </a:schemeClr>
                </a:solidFill>
                <a:latin typeface="+mj-lt"/>
              </a:rPr>
              <a:t>analyzation</a:t>
            </a:r>
            <a:r>
              <a:rPr lang="en-US" dirty="0" smtClean="0">
                <a:solidFill>
                  <a:schemeClr val="accent1">
                    <a:lumMod val="75000"/>
                  </a:schemeClr>
                </a:solidFill>
                <a:latin typeface="+mj-lt"/>
              </a:rPr>
              <a:t> of the results, I decided I probably should have chosen an orange rather than the gold. This would allowed me to make warmer skin tones, and get better reds.</a:t>
            </a:r>
          </a:p>
          <a:p>
            <a:r>
              <a:rPr lang="en-US" dirty="0" smtClean="0">
                <a:solidFill>
                  <a:schemeClr val="accent1">
                    <a:lumMod val="75000"/>
                  </a:schemeClr>
                </a:solidFill>
                <a:latin typeface="+mj-lt"/>
              </a:rPr>
              <a:t>In addition, the dark end of the value range is not quite well enough represented. This results in loss of transparency in areas where I need to give the image of darks (hair, pants). </a:t>
            </a:r>
            <a:endParaRPr lang="en-US" dirty="0">
              <a:solidFill>
                <a:schemeClr val="accent1">
                  <a:lumMod val="75000"/>
                </a:schemeClr>
              </a:solidFill>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112"/>
            <a:ext cx="8305800" cy="780288"/>
          </a:xfrm>
        </p:spPr>
        <p:txBody>
          <a:bodyPr>
            <a:normAutofit/>
          </a:bodyPr>
          <a:lstStyle/>
          <a:p>
            <a:pPr algn="ctr"/>
            <a:r>
              <a:rPr lang="en-US" sz="4000" dirty="0" smtClean="0"/>
              <a:t>“Lesley”</a:t>
            </a:r>
            <a:endParaRPr lang="en-US" sz="4000" dirty="0"/>
          </a:p>
        </p:txBody>
      </p:sp>
      <p:pic>
        <p:nvPicPr>
          <p:cNvPr id="3" name="Picture 2" descr="Lesley Garett.jpg"/>
          <p:cNvPicPr>
            <a:picLocks noChangeAspect="1"/>
          </p:cNvPicPr>
          <p:nvPr/>
        </p:nvPicPr>
        <p:blipFill>
          <a:blip r:embed="rId2" cstate="print"/>
          <a:stretch>
            <a:fillRect/>
          </a:stretch>
        </p:blipFill>
        <p:spPr>
          <a:xfrm>
            <a:off x="1066800" y="1380411"/>
            <a:ext cx="7315200" cy="5158740"/>
          </a:xfrm>
          <a:prstGeom prst="rect">
            <a:avLst/>
          </a:prstGeom>
          <a:ln w="25400">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sley Gamut.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04800" y="304800"/>
            <a:ext cx="2667000" cy="461665"/>
          </a:xfrm>
          <a:prstGeom prst="rect">
            <a:avLst/>
          </a:prstGeom>
          <a:noFill/>
        </p:spPr>
        <p:txBody>
          <a:bodyPr wrap="square" rtlCol="0">
            <a:spAutoFit/>
          </a:bodyPr>
          <a:lstStyle/>
          <a:p>
            <a:r>
              <a:rPr lang="en-US" sz="2400" dirty="0" smtClean="0">
                <a:solidFill>
                  <a:schemeClr val="accent1">
                    <a:lumMod val="75000"/>
                  </a:schemeClr>
                </a:solidFill>
                <a:latin typeface="+mj-lt"/>
              </a:rPr>
              <a:t>“Lesley” Gamut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80288"/>
          </a:xfrm>
        </p:spPr>
        <p:txBody>
          <a:bodyPr>
            <a:normAutofit/>
          </a:bodyPr>
          <a:lstStyle/>
          <a:p>
            <a:r>
              <a:rPr lang="en-US" sz="4400" dirty="0" smtClean="0"/>
              <a:t>Hue: Measured as an Angle</a:t>
            </a:r>
            <a:endParaRPr lang="en-US" sz="4400" dirty="0"/>
          </a:p>
        </p:txBody>
      </p:sp>
      <p:pic>
        <p:nvPicPr>
          <p:cNvPr id="4" name="Content Placeholder 3" descr="hue angle 2.JPG"/>
          <p:cNvPicPr>
            <a:picLocks noGrp="1" noChangeAspect="1"/>
          </p:cNvPicPr>
          <p:nvPr>
            <p:ph idx="1"/>
          </p:nvPr>
        </p:nvPicPr>
        <p:blipFill>
          <a:blip r:embed="rId2" cstate="print"/>
          <a:stretch>
            <a:fillRect/>
          </a:stretch>
        </p:blipFill>
        <p:spPr>
          <a:xfrm>
            <a:off x="685800" y="1676400"/>
            <a:ext cx="3562350" cy="3228975"/>
          </a:xfrm>
          <a:prstGeom prst="rect">
            <a:avLst/>
          </a:prstGeom>
        </p:spPr>
      </p:pic>
      <p:pic>
        <p:nvPicPr>
          <p:cNvPr id="5" name="Picture 4" descr="Hue angle example handprint.JPG"/>
          <p:cNvPicPr>
            <a:picLocks noChangeAspect="1"/>
          </p:cNvPicPr>
          <p:nvPr/>
        </p:nvPicPr>
        <p:blipFill>
          <a:blip r:embed="rId3" cstate="print"/>
          <a:stretch>
            <a:fillRect/>
          </a:stretch>
        </p:blipFill>
        <p:spPr>
          <a:xfrm>
            <a:off x="609600" y="5105400"/>
            <a:ext cx="8067675" cy="1171575"/>
          </a:xfrm>
          <a:prstGeom prst="rect">
            <a:avLst/>
          </a:prstGeom>
        </p:spPr>
      </p:pic>
      <p:sp>
        <p:nvSpPr>
          <p:cNvPr id="6" name="Rectangle 5"/>
          <p:cNvSpPr/>
          <p:nvPr/>
        </p:nvSpPr>
        <p:spPr>
          <a:xfrm>
            <a:off x="7696200" y="4724400"/>
            <a:ext cx="1151277" cy="369332"/>
          </a:xfrm>
          <a:prstGeom prst="rect">
            <a:avLst/>
          </a:prstGeom>
        </p:spPr>
        <p:txBody>
          <a:bodyPr wrap="none">
            <a:spAutoFit/>
          </a:bodyPr>
          <a:lstStyle/>
          <a:p>
            <a:r>
              <a:rPr lang="en-US" dirty="0" smtClean="0">
                <a:latin typeface="+mj-lt"/>
              </a:rPr>
              <a:t>Hue Angle</a:t>
            </a:r>
            <a:endParaRPr lang="en-US"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51688"/>
          </a:xfrm>
        </p:spPr>
        <p:txBody>
          <a:bodyPr>
            <a:normAutofit fontScale="90000"/>
          </a:bodyPr>
          <a:lstStyle/>
          <a:p>
            <a:pPr algn="ctr"/>
            <a:r>
              <a:rPr lang="en-US" sz="4000" dirty="0" smtClean="0"/>
              <a:t>Notes on “Lesley”</a:t>
            </a:r>
            <a:endParaRPr lang="en-US" sz="4000" dirty="0"/>
          </a:p>
        </p:txBody>
      </p:sp>
      <p:sp>
        <p:nvSpPr>
          <p:cNvPr id="3" name="Content Placeholder 2"/>
          <p:cNvSpPr>
            <a:spLocks noGrp="1"/>
          </p:cNvSpPr>
          <p:nvPr>
            <p:ph idx="1"/>
          </p:nvPr>
        </p:nvSpPr>
        <p:spPr>
          <a:xfrm>
            <a:off x="457200" y="1371600"/>
            <a:ext cx="8229600" cy="4953000"/>
          </a:xfrm>
        </p:spPr>
        <p:txBody>
          <a:bodyPr/>
          <a:lstStyle/>
          <a:p>
            <a:r>
              <a:rPr lang="en-US" dirty="0" smtClean="0">
                <a:solidFill>
                  <a:schemeClr val="accent1">
                    <a:lumMod val="75000"/>
                  </a:schemeClr>
                </a:solidFill>
                <a:latin typeface="+mj-lt"/>
              </a:rPr>
              <a:t>I wanted a simple, earthy portrait. One of my favorite earth yellows is Lemon Ochre – an especially bright and transparent yellow ochre from </a:t>
            </a:r>
            <a:r>
              <a:rPr lang="en-US" dirty="0" err="1" smtClean="0">
                <a:solidFill>
                  <a:schemeClr val="accent1">
                    <a:lumMod val="75000"/>
                  </a:schemeClr>
                </a:solidFill>
                <a:latin typeface="+mj-lt"/>
              </a:rPr>
              <a:t>Rublev</a:t>
            </a:r>
            <a:r>
              <a:rPr lang="en-US" dirty="0" smtClean="0">
                <a:solidFill>
                  <a:schemeClr val="accent1">
                    <a:lumMod val="75000"/>
                  </a:schemeClr>
                </a:solidFill>
                <a:latin typeface="+mj-lt"/>
              </a:rPr>
              <a:t>.</a:t>
            </a:r>
          </a:p>
          <a:p>
            <a:r>
              <a:rPr lang="en-US" dirty="0" smtClean="0">
                <a:solidFill>
                  <a:schemeClr val="accent1">
                    <a:lumMod val="75000"/>
                  </a:schemeClr>
                </a:solidFill>
                <a:latin typeface="+mj-lt"/>
              </a:rPr>
              <a:t>To keep the entire portrait earthy, I chose and earthy red: English Red Ochre – a nice transparent pigment from Dan Smith</a:t>
            </a:r>
          </a:p>
          <a:p>
            <a:r>
              <a:rPr lang="en-US" dirty="0" smtClean="0">
                <a:solidFill>
                  <a:schemeClr val="accent1">
                    <a:lumMod val="75000"/>
                  </a:schemeClr>
                </a:solidFill>
                <a:latin typeface="+mj-lt"/>
              </a:rPr>
              <a:t>To extend the value range and produce solid browns, I again called on </a:t>
            </a:r>
            <a:r>
              <a:rPr lang="en-US" dirty="0" err="1" smtClean="0">
                <a:solidFill>
                  <a:schemeClr val="accent1">
                    <a:lumMod val="75000"/>
                  </a:schemeClr>
                </a:solidFill>
                <a:latin typeface="+mj-lt"/>
              </a:rPr>
              <a:t>Carbazole</a:t>
            </a:r>
            <a:r>
              <a:rPr lang="en-US" dirty="0" smtClean="0">
                <a:solidFill>
                  <a:schemeClr val="accent1">
                    <a:lumMod val="75000"/>
                  </a:schemeClr>
                </a:solidFill>
                <a:latin typeface="+mj-lt"/>
              </a:rPr>
              <a:t> Violet</a:t>
            </a:r>
          </a:p>
          <a:p>
            <a:r>
              <a:rPr lang="en-US" dirty="0" smtClean="0">
                <a:solidFill>
                  <a:schemeClr val="accent1">
                    <a:lumMod val="75000"/>
                  </a:schemeClr>
                </a:solidFill>
                <a:latin typeface="+mj-lt"/>
              </a:rPr>
              <a:t>Note, despite the non-existence of a blue in the palette, one can see a tinge of green in the cheek.</a:t>
            </a:r>
            <a:endParaRPr lang="en-US" dirty="0">
              <a:solidFill>
                <a:schemeClr val="accent1">
                  <a:lumMod val="75000"/>
                </a:schemeClr>
              </a:solidFill>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Color space dark value selection.jpg"/>
          <p:cNvPicPr>
            <a:picLocks noChangeAspect="1"/>
          </p:cNvPicPr>
          <p:nvPr/>
        </p:nvPicPr>
        <p:blipFill>
          <a:blip r:embed="rId2" cstate="print"/>
          <a:stretch>
            <a:fillRect/>
          </a:stretch>
        </p:blipFill>
        <p:spPr>
          <a:xfrm>
            <a:off x="7937" y="0"/>
            <a:ext cx="9136063" cy="6858000"/>
          </a:xfrm>
          <a:prstGeom prst="rect">
            <a:avLst/>
          </a:prstGeom>
        </p:spPr>
      </p:pic>
      <p:sp>
        <p:nvSpPr>
          <p:cNvPr id="11" name="TextBox 10"/>
          <p:cNvSpPr txBox="1"/>
          <p:nvPr/>
        </p:nvSpPr>
        <p:spPr>
          <a:xfrm>
            <a:off x="228600" y="228600"/>
            <a:ext cx="2819400" cy="830997"/>
          </a:xfrm>
          <a:prstGeom prst="rect">
            <a:avLst/>
          </a:prstGeom>
          <a:noFill/>
        </p:spPr>
        <p:txBody>
          <a:bodyPr wrap="square" rtlCol="0">
            <a:spAutoFit/>
          </a:bodyPr>
          <a:lstStyle/>
          <a:p>
            <a:r>
              <a:rPr lang="en-US" sz="2400" dirty="0" smtClean="0">
                <a:solidFill>
                  <a:schemeClr val="accent1">
                    <a:lumMod val="75000"/>
                  </a:schemeClr>
                </a:solidFill>
                <a:latin typeface="+mj-lt"/>
              </a:rPr>
              <a:t>Choosing a pigment for Dark Values</a:t>
            </a:r>
            <a:endParaRPr lang="en-US" sz="24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51688"/>
          </a:xfrm>
        </p:spPr>
        <p:txBody>
          <a:bodyPr>
            <a:normAutofit fontScale="90000"/>
          </a:bodyPr>
          <a:lstStyle/>
          <a:p>
            <a:pPr algn="ctr"/>
            <a:r>
              <a:rPr lang="en-US" sz="3600" dirty="0" smtClean="0"/>
              <a:t>Notes on the Value Range selection </a:t>
            </a:r>
            <a:endParaRPr lang="en-US" sz="3600" dirty="0"/>
          </a:p>
        </p:txBody>
      </p:sp>
      <p:sp>
        <p:nvSpPr>
          <p:cNvPr id="3" name="Content Placeholder 2"/>
          <p:cNvSpPr>
            <a:spLocks noGrp="1"/>
          </p:cNvSpPr>
          <p:nvPr>
            <p:ph idx="1"/>
          </p:nvPr>
        </p:nvSpPr>
        <p:spPr>
          <a:xfrm>
            <a:off x="457200" y="1447800"/>
            <a:ext cx="8229600" cy="4876800"/>
          </a:xfrm>
        </p:spPr>
        <p:txBody>
          <a:bodyPr>
            <a:normAutofit lnSpcReduction="10000"/>
          </a:bodyPr>
          <a:lstStyle/>
          <a:p>
            <a:r>
              <a:rPr lang="en-US" dirty="0" smtClean="0">
                <a:solidFill>
                  <a:schemeClr val="accent1">
                    <a:lumMod val="75000"/>
                  </a:schemeClr>
                </a:solidFill>
                <a:latin typeface="+mj-lt"/>
              </a:rPr>
              <a:t>I rarely use black (or the famous Payne’s Gray) to move my colors to the dark end of the value range. I prefer to select pigments that can represent these darks</a:t>
            </a:r>
          </a:p>
          <a:p>
            <a:r>
              <a:rPr lang="en-US" dirty="0" smtClean="0">
                <a:solidFill>
                  <a:schemeClr val="accent1">
                    <a:lumMod val="75000"/>
                  </a:schemeClr>
                </a:solidFill>
                <a:latin typeface="+mj-lt"/>
              </a:rPr>
              <a:t>A cross-section of the color solid can up help select pigments for value range decisions</a:t>
            </a:r>
          </a:p>
          <a:p>
            <a:r>
              <a:rPr lang="en-US" dirty="0" smtClean="0">
                <a:solidFill>
                  <a:schemeClr val="accent1">
                    <a:lumMod val="75000"/>
                  </a:schemeClr>
                </a:solidFill>
                <a:latin typeface="+mj-lt"/>
              </a:rPr>
              <a:t>In each of the examples I had a dark-valued pigment</a:t>
            </a:r>
          </a:p>
          <a:p>
            <a:pPr lvl="1"/>
            <a:r>
              <a:rPr lang="en-US" dirty="0" err="1" smtClean="0">
                <a:solidFill>
                  <a:schemeClr val="accent1">
                    <a:lumMod val="75000"/>
                  </a:schemeClr>
                </a:solidFill>
                <a:latin typeface="+mj-lt"/>
              </a:rPr>
              <a:t>Carbazole</a:t>
            </a:r>
            <a:r>
              <a:rPr lang="en-US" dirty="0" smtClean="0">
                <a:solidFill>
                  <a:schemeClr val="accent1">
                    <a:lumMod val="75000"/>
                  </a:schemeClr>
                </a:solidFill>
                <a:latin typeface="+mj-lt"/>
              </a:rPr>
              <a:t> Violet for Check and Lesley</a:t>
            </a:r>
          </a:p>
          <a:p>
            <a:pPr lvl="1"/>
            <a:r>
              <a:rPr lang="en-US" dirty="0" smtClean="0">
                <a:solidFill>
                  <a:schemeClr val="accent1">
                    <a:lumMod val="75000"/>
                  </a:schemeClr>
                </a:solidFill>
                <a:latin typeface="+mj-lt"/>
              </a:rPr>
              <a:t>Ultramarine Blue for The 7:15</a:t>
            </a:r>
          </a:p>
          <a:p>
            <a:pPr lvl="1"/>
            <a:r>
              <a:rPr lang="en-US" dirty="0" err="1" smtClean="0">
                <a:solidFill>
                  <a:schemeClr val="accent1">
                    <a:lumMod val="75000"/>
                  </a:schemeClr>
                </a:solidFill>
                <a:latin typeface="+mj-lt"/>
              </a:rPr>
              <a:t>Indanthrone</a:t>
            </a:r>
            <a:r>
              <a:rPr lang="en-US" dirty="0" smtClean="0">
                <a:solidFill>
                  <a:schemeClr val="accent1">
                    <a:lumMod val="75000"/>
                  </a:schemeClr>
                </a:solidFill>
                <a:latin typeface="+mj-lt"/>
              </a:rPr>
              <a:t> Blue for Megan</a:t>
            </a:r>
          </a:p>
          <a:p>
            <a:pPr lvl="1"/>
            <a:r>
              <a:rPr lang="en-US" dirty="0" err="1" smtClean="0">
                <a:solidFill>
                  <a:schemeClr val="accent1">
                    <a:lumMod val="75000"/>
                  </a:schemeClr>
                </a:solidFill>
                <a:latin typeface="+mj-lt"/>
              </a:rPr>
              <a:t>Phthalo</a:t>
            </a:r>
            <a:r>
              <a:rPr lang="en-US" dirty="0" smtClean="0">
                <a:solidFill>
                  <a:schemeClr val="accent1">
                    <a:lumMod val="75000"/>
                  </a:schemeClr>
                </a:solidFill>
                <a:latin typeface="+mj-lt"/>
              </a:rPr>
              <a:t> Green BS and </a:t>
            </a:r>
            <a:r>
              <a:rPr lang="en-US" dirty="0" err="1" smtClean="0">
                <a:solidFill>
                  <a:schemeClr val="accent1">
                    <a:lumMod val="75000"/>
                  </a:schemeClr>
                </a:solidFill>
                <a:latin typeface="+mj-lt"/>
              </a:rPr>
              <a:t>Quin</a:t>
            </a:r>
            <a:r>
              <a:rPr lang="en-US" dirty="0" smtClean="0">
                <a:solidFill>
                  <a:schemeClr val="accent1">
                    <a:lumMod val="75000"/>
                  </a:schemeClr>
                </a:solidFill>
                <a:latin typeface="+mj-lt"/>
              </a:rPr>
              <a:t> Magenta for Emerald Lady</a:t>
            </a:r>
          </a:p>
          <a:p>
            <a:r>
              <a:rPr lang="en-US" dirty="0" smtClean="0">
                <a:solidFill>
                  <a:schemeClr val="accent1">
                    <a:lumMod val="75000"/>
                  </a:schemeClr>
                </a:solidFill>
                <a:latin typeface="+mj-lt"/>
              </a:rPr>
              <a:t>Of all of these, Emerald Lady is where I had the most difficulty creating the dark end of the value range.</a:t>
            </a:r>
            <a:endParaRPr lang="en-US" dirty="0">
              <a:solidFill>
                <a:schemeClr val="accent1">
                  <a:lumMod val="75000"/>
                </a:schemeClr>
              </a:solidFill>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Summarizing…</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Limited Palette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Decide on a subject matter, and determine what range of colors and values you will need, or pick some pigments and see where it leads you</a:t>
            </a:r>
          </a:p>
          <a:p>
            <a:r>
              <a:rPr lang="en-US" dirty="0" smtClean="0"/>
              <a:t>Pick 3 or 4 pigments</a:t>
            </a:r>
          </a:p>
          <a:p>
            <a:pPr lvl="1"/>
            <a:r>
              <a:rPr lang="en-US" dirty="0" smtClean="0"/>
              <a:t>Be Brave</a:t>
            </a:r>
          </a:p>
          <a:p>
            <a:pPr lvl="1"/>
            <a:r>
              <a:rPr lang="en-US" dirty="0" smtClean="0"/>
              <a:t>Ignore pre-conceived concepts – like you can’t mix a ‘primary’</a:t>
            </a:r>
          </a:p>
          <a:p>
            <a:pPr lvl="1"/>
            <a:r>
              <a:rPr lang="en-US" dirty="0" smtClean="0"/>
              <a:t>Use a COLOR CHART to help select colors that will produce the color range you need and draw up your color GAMUT</a:t>
            </a:r>
          </a:p>
          <a:p>
            <a:pPr lvl="1"/>
            <a:r>
              <a:rPr lang="en-US" dirty="0" smtClean="0"/>
              <a:t>Looking at your gamut may show you colors that you feel you might need, but cannot mix. Adjust your selections accordingly</a:t>
            </a:r>
            <a:endParaRPr lang="en-US" dirty="0" smtClean="0">
              <a:solidFill>
                <a:srgbClr val="FF0000"/>
              </a:solidFill>
            </a:endParaRPr>
          </a:p>
          <a:p>
            <a:r>
              <a:rPr lang="en-US" dirty="0" smtClean="0"/>
              <a:t>Mix swatches with all combinations</a:t>
            </a:r>
          </a:p>
          <a:p>
            <a:r>
              <a:rPr lang="en-US" dirty="0" smtClean="0"/>
              <a:t>Paint a painting with your choices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Autofit/>
          </a:bodyPr>
          <a:lstStyle/>
          <a:p>
            <a:r>
              <a:rPr lang="en-US" sz="3600" dirty="0" smtClean="0"/>
              <a:t>Challenges with a Limited Palette</a:t>
            </a:r>
            <a:endParaRPr lang="en-US" sz="3600" dirty="0"/>
          </a:p>
        </p:txBody>
      </p:sp>
      <p:sp>
        <p:nvSpPr>
          <p:cNvPr id="3" name="Content Placeholder 2"/>
          <p:cNvSpPr>
            <a:spLocks noGrp="1"/>
          </p:cNvSpPr>
          <p:nvPr>
            <p:ph idx="1"/>
          </p:nvPr>
        </p:nvSpPr>
        <p:spPr>
          <a:xfrm>
            <a:off x="457200" y="1447800"/>
            <a:ext cx="8229600" cy="4953000"/>
          </a:xfrm>
        </p:spPr>
        <p:txBody>
          <a:bodyPr>
            <a:normAutofit fontScale="85000" lnSpcReduction="20000"/>
          </a:bodyPr>
          <a:lstStyle/>
          <a:p>
            <a:pPr marL="514350" lvl="0" indent="-514350">
              <a:buFont typeface="+mj-lt"/>
              <a:buAutoNum type="arabicPeriod"/>
            </a:pPr>
            <a:r>
              <a:rPr lang="en-US" dirty="0" smtClean="0"/>
              <a:t>Value Range</a:t>
            </a:r>
          </a:p>
          <a:p>
            <a:pPr marL="914400" lvl="1" indent="-514350"/>
            <a:r>
              <a:rPr lang="en-US" dirty="0" smtClean="0"/>
              <a:t>Watercolorists have paper for their white, other mediums must add white to the palette</a:t>
            </a:r>
          </a:p>
          <a:p>
            <a:pPr marL="914400" lvl="1" indent="-514350"/>
            <a:r>
              <a:rPr lang="en-US" dirty="0" smtClean="0"/>
              <a:t>If black is not a good choice for achieving your dark values, you must have at least one dark-valued pigment</a:t>
            </a:r>
          </a:p>
          <a:p>
            <a:pPr marL="514350" lvl="0" indent="-514350">
              <a:buFont typeface="+mj-lt"/>
              <a:buAutoNum type="arabicPeriod"/>
            </a:pPr>
            <a:r>
              <a:rPr lang="en-US" dirty="0" smtClean="0"/>
              <a:t>Saturation range </a:t>
            </a:r>
          </a:p>
          <a:p>
            <a:pPr marL="880110" lvl="1" indent="-514350"/>
            <a:r>
              <a:rPr lang="en-US" sz="2200" dirty="0" smtClean="0"/>
              <a:t>Some subjects require intense, saturated color. You cannot mix colors as saturated as ones straight from the tube – there is always a ‘saturation loss’ when mixing. (There are a few exceptions.)</a:t>
            </a:r>
          </a:p>
          <a:p>
            <a:pPr marL="880110" lvl="1" indent="-514350"/>
            <a:r>
              <a:rPr lang="en-US" sz="2200" dirty="0" smtClean="0"/>
              <a:t>On the other hand, if you choose only saturated colors, you will have to mix your muted colors</a:t>
            </a:r>
          </a:p>
          <a:p>
            <a:pPr marL="514350" lvl="0" indent="-514350">
              <a:buFont typeface="+mj-lt"/>
              <a:buAutoNum type="arabicPeriod"/>
            </a:pPr>
            <a:r>
              <a:rPr lang="en-US" dirty="0" smtClean="0"/>
              <a:t>Pigment material attributes: </a:t>
            </a:r>
          </a:p>
          <a:p>
            <a:pPr marL="880110" lvl="1" indent="-514350"/>
            <a:r>
              <a:rPr lang="en-US" sz="2200" dirty="0" smtClean="0"/>
              <a:t>Remember, pigments are NOT ‘colors’.  Two pigments could be the same color, but react differently in mixes</a:t>
            </a:r>
          </a:p>
          <a:p>
            <a:pPr marL="880110" lvl="1" indent="-514350"/>
            <a:r>
              <a:rPr lang="en-US" sz="2200" dirty="0" smtClean="0"/>
              <a:t>Pigment characteristics, such as lean/fat, granulating, transparency, staining</a:t>
            </a:r>
          </a:p>
          <a:p>
            <a:pPr marL="880110" lvl="1" indent="-514350"/>
            <a:r>
              <a:rPr lang="en-US" sz="2200" dirty="0" smtClean="0"/>
              <a:t>Some pigments just </a:t>
            </a:r>
            <a:r>
              <a:rPr lang="en-US" sz="2200" i="1" dirty="0" smtClean="0"/>
              <a:t>feel</a:t>
            </a:r>
            <a:r>
              <a:rPr lang="en-US" sz="2200" dirty="0" smtClean="0"/>
              <a:t> better to use.</a:t>
            </a:r>
          </a:p>
          <a:p>
            <a:pPr marL="880110" lvl="1" indent="-514350"/>
            <a:endParaRPr lang="en-US" sz="2200" dirty="0" smtClean="0"/>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772400" cy="1362456"/>
          </a:xfrm>
        </p:spPr>
        <p:txBody>
          <a:bodyPr/>
          <a:lstStyle/>
          <a:p>
            <a:r>
              <a:rPr lang="en-US" dirty="0" smtClean="0"/>
              <a:t>Some examples of </a:t>
            </a:r>
            <a:br>
              <a:rPr lang="en-US" dirty="0" smtClean="0"/>
            </a:br>
            <a:r>
              <a:rPr lang="en-US" dirty="0" smtClean="0"/>
              <a:t>Artist’s using Limited Palettes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627888"/>
          </a:xfrm>
        </p:spPr>
        <p:txBody>
          <a:bodyPr>
            <a:normAutofit fontScale="90000"/>
          </a:bodyPr>
          <a:lstStyle/>
          <a:p>
            <a:pPr algn="ctr"/>
            <a:r>
              <a:rPr lang="en-US" sz="4400" dirty="0" smtClean="0"/>
              <a:t>John Singer </a:t>
            </a:r>
            <a:r>
              <a:rPr lang="en-US" sz="4400" dirty="0" err="1" smtClean="0"/>
              <a:t>Sargent</a:t>
            </a:r>
            <a:endParaRPr lang="en-US" sz="4400" dirty="0"/>
          </a:p>
        </p:txBody>
      </p:sp>
      <p:pic>
        <p:nvPicPr>
          <p:cNvPr id="3" name="Picture 13"/>
          <p:cNvPicPr>
            <a:picLocks noChangeAspect="1" noChangeArrowheads="1"/>
          </p:cNvPicPr>
          <p:nvPr/>
        </p:nvPicPr>
        <p:blipFill>
          <a:blip r:embed="rId2" cstate="print"/>
          <a:srcRect/>
          <a:stretch>
            <a:fillRect/>
          </a:stretch>
        </p:blipFill>
        <p:spPr bwMode="auto">
          <a:xfrm>
            <a:off x="457200" y="1570544"/>
            <a:ext cx="3124200" cy="4677856"/>
          </a:xfrm>
          <a:prstGeom prst="rect">
            <a:avLst/>
          </a:prstGeom>
          <a:noFill/>
          <a:ln w="9525">
            <a:noFill/>
            <a:miter lim="800000"/>
            <a:headEnd/>
            <a:tailEnd/>
          </a:ln>
        </p:spPr>
      </p:pic>
      <p:pic>
        <p:nvPicPr>
          <p:cNvPr id="4" name="Picture 4" descr="Image result for john sargent singer">
            <a:hlinkClick r:id="rId3"/>
          </p:cNvPr>
          <p:cNvPicPr>
            <a:picLocks noChangeAspect="1" noChangeArrowheads="1"/>
          </p:cNvPicPr>
          <p:nvPr/>
        </p:nvPicPr>
        <p:blipFill>
          <a:blip r:embed="rId4" cstate="print"/>
          <a:srcRect/>
          <a:stretch>
            <a:fillRect/>
          </a:stretch>
        </p:blipFill>
        <p:spPr bwMode="auto">
          <a:xfrm>
            <a:off x="4114800" y="1933575"/>
            <a:ext cx="4086225" cy="385762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John Sargeant Palette.gif"/>
          <p:cNvPicPr>
            <a:picLocks noChangeAspect="1"/>
          </p:cNvPicPr>
          <p:nvPr/>
        </p:nvPicPr>
        <p:blipFill>
          <a:blip r:embed="rId2" cstate="print"/>
          <a:stretch>
            <a:fillRect/>
          </a:stretch>
        </p:blipFill>
        <p:spPr>
          <a:xfrm>
            <a:off x="1238524" y="0"/>
            <a:ext cx="7905476" cy="6858000"/>
          </a:xfrm>
          <a:prstGeom prst="rect">
            <a:avLst/>
          </a:prstGeom>
        </p:spPr>
      </p:pic>
      <p:sp>
        <p:nvSpPr>
          <p:cNvPr id="3" name="TextBox 2"/>
          <p:cNvSpPr txBox="1"/>
          <p:nvPr/>
        </p:nvSpPr>
        <p:spPr>
          <a:xfrm>
            <a:off x="152448" y="381000"/>
            <a:ext cx="2889381" cy="830997"/>
          </a:xfrm>
          <a:prstGeom prst="rect">
            <a:avLst/>
          </a:prstGeom>
          <a:noFill/>
        </p:spPr>
        <p:txBody>
          <a:bodyPr wrap="none" rtlCol="0">
            <a:spAutoFit/>
          </a:bodyPr>
          <a:lstStyle/>
          <a:p>
            <a:r>
              <a:rPr lang="en-US" sz="2400" dirty="0" smtClean="0">
                <a:solidFill>
                  <a:schemeClr val="accent1">
                    <a:lumMod val="75000"/>
                  </a:schemeClr>
                </a:solidFill>
                <a:latin typeface="+mj-lt"/>
              </a:rPr>
              <a:t>John Singer </a:t>
            </a:r>
            <a:r>
              <a:rPr lang="en-US" sz="2400" dirty="0" err="1" smtClean="0">
                <a:solidFill>
                  <a:schemeClr val="accent1">
                    <a:lumMod val="75000"/>
                  </a:schemeClr>
                </a:solidFill>
                <a:latin typeface="+mj-lt"/>
              </a:rPr>
              <a:t>Sargent’s</a:t>
            </a:r>
            <a:r>
              <a:rPr lang="en-US" sz="2400" dirty="0" smtClean="0">
                <a:solidFill>
                  <a:schemeClr val="accent1">
                    <a:lumMod val="75000"/>
                  </a:schemeClr>
                </a:solidFill>
                <a:latin typeface="+mj-lt"/>
              </a:rPr>
              <a:t> </a:t>
            </a:r>
          </a:p>
          <a:p>
            <a:r>
              <a:rPr lang="en-US" sz="2400" dirty="0" smtClean="0">
                <a:solidFill>
                  <a:schemeClr val="accent1">
                    <a:lumMod val="75000"/>
                  </a:schemeClr>
                </a:solidFill>
                <a:latin typeface="+mj-lt"/>
              </a:rPr>
              <a:t>Oil Palette</a:t>
            </a:r>
            <a:endParaRPr lang="en-US" sz="2400" dirty="0">
              <a:solidFill>
                <a:schemeClr val="accent1">
                  <a:lumMod val="75000"/>
                </a:schemeClr>
              </a:solidFill>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05800" cy="704088"/>
          </a:xfrm>
        </p:spPr>
        <p:txBody>
          <a:bodyPr>
            <a:noAutofit/>
          </a:bodyPr>
          <a:lstStyle/>
          <a:p>
            <a:pPr algn="ctr"/>
            <a:r>
              <a:rPr lang="en-US" sz="4000" dirty="0" smtClean="0"/>
              <a:t>Thomas Schaller</a:t>
            </a:r>
            <a:endParaRPr lang="en-US" sz="4000" dirty="0"/>
          </a:p>
        </p:txBody>
      </p:sp>
      <p:pic>
        <p:nvPicPr>
          <p:cNvPr id="1026" name="Picture 2" descr="Image result for thomas schaller">
            <a:hlinkClick r:id="rId2"/>
          </p:cNvPr>
          <p:cNvPicPr>
            <a:picLocks noChangeAspect="1" noChangeArrowheads="1"/>
          </p:cNvPicPr>
          <p:nvPr/>
        </p:nvPicPr>
        <p:blipFill>
          <a:blip r:embed="rId3" cstate="print"/>
          <a:srcRect/>
          <a:stretch>
            <a:fillRect/>
          </a:stretch>
        </p:blipFill>
        <p:spPr bwMode="auto">
          <a:xfrm>
            <a:off x="304800" y="2514600"/>
            <a:ext cx="2828925" cy="3857625"/>
          </a:xfrm>
          <a:prstGeom prst="rect">
            <a:avLst/>
          </a:prstGeom>
          <a:noFill/>
        </p:spPr>
      </p:pic>
      <p:pic>
        <p:nvPicPr>
          <p:cNvPr id="1028" name="Picture 4" descr="Image result for thomas schaller">
            <a:hlinkClick r:id="rId4"/>
          </p:cNvPr>
          <p:cNvPicPr>
            <a:picLocks noChangeAspect="1" noChangeArrowheads="1"/>
          </p:cNvPicPr>
          <p:nvPr/>
        </p:nvPicPr>
        <p:blipFill>
          <a:blip r:embed="rId5" cstate="print"/>
          <a:srcRect/>
          <a:stretch>
            <a:fillRect/>
          </a:stretch>
        </p:blipFill>
        <p:spPr bwMode="auto">
          <a:xfrm>
            <a:off x="3429000" y="2590800"/>
            <a:ext cx="5257800" cy="3857625"/>
          </a:xfrm>
          <a:prstGeom prst="rect">
            <a:avLst/>
          </a:prstGeom>
          <a:noFill/>
        </p:spPr>
      </p:pic>
      <p:sp>
        <p:nvSpPr>
          <p:cNvPr id="5" name="TextBox 4"/>
          <p:cNvSpPr txBox="1"/>
          <p:nvPr/>
        </p:nvSpPr>
        <p:spPr>
          <a:xfrm>
            <a:off x="533400" y="1447800"/>
            <a:ext cx="8542403" cy="707886"/>
          </a:xfrm>
          <a:prstGeom prst="rect">
            <a:avLst/>
          </a:prstGeom>
          <a:noFill/>
        </p:spPr>
        <p:txBody>
          <a:bodyPr wrap="none" rtlCol="0">
            <a:spAutoFit/>
          </a:bodyPr>
          <a:lstStyle/>
          <a:p>
            <a:r>
              <a:rPr lang="en-US" sz="2000" dirty="0" smtClean="0">
                <a:solidFill>
                  <a:schemeClr val="accent1">
                    <a:lumMod val="75000"/>
                  </a:schemeClr>
                </a:solidFill>
                <a:latin typeface="+mj-lt"/>
              </a:rPr>
              <a:t>In his more recent paintings, Thomas has started limiting his watercolor palette. </a:t>
            </a:r>
          </a:p>
          <a:p>
            <a:r>
              <a:rPr lang="en-US" sz="2000" dirty="0" smtClean="0">
                <a:solidFill>
                  <a:schemeClr val="accent1">
                    <a:lumMod val="75000"/>
                  </a:schemeClr>
                </a:solidFill>
                <a:latin typeface="+mj-lt"/>
              </a:rPr>
              <a:t>Note his use of complementary blue versus earthy yellow and reds. </a:t>
            </a:r>
            <a:endParaRPr lang="en-US" sz="2000" dirty="0">
              <a:solidFill>
                <a:schemeClr val="accent1">
                  <a:lumMod val="75000"/>
                </a:schemeClr>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Saturation: </a:t>
            </a:r>
            <a:br>
              <a:rPr lang="en-US" sz="4000" dirty="0" smtClean="0"/>
            </a:br>
            <a:r>
              <a:rPr lang="en-US" sz="4000" dirty="0" smtClean="0"/>
              <a:t>Measured as distance from center</a:t>
            </a:r>
            <a:endParaRPr lang="en-US" sz="4000" dirty="0"/>
          </a:p>
        </p:txBody>
      </p:sp>
      <p:pic>
        <p:nvPicPr>
          <p:cNvPr id="4" name="Content Placeholder 3" descr="chroma added.gif"/>
          <p:cNvPicPr>
            <a:picLocks noGrp="1" noChangeAspect="1"/>
          </p:cNvPicPr>
          <p:nvPr>
            <p:ph idx="1"/>
          </p:nvPr>
        </p:nvPicPr>
        <p:blipFill>
          <a:blip r:embed="rId2" cstate="print"/>
          <a:stretch>
            <a:fillRect/>
          </a:stretch>
        </p:blipFill>
        <p:spPr>
          <a:xfrm>
            <a:off x="4191000" y="2057400"/>
            <a:ext cx="3524250" cy="3490686"/>
          </a:xfrm>
          <a:prstGeom prst="rect">
            <a:avLst/>
          </a:prstGeom>
        </p:spPr>
      </p:pic>
      <p:pic>
        <p:nvPicPr>
          <p:cNvPr id="5" name="Picture 2" descr="http://handprint.com/HP/WCL/IMG/att3.gif"/>
          <p:cNvPicPr>
            <a:picLocks noChangeAspect="1" noChangeArrowheads="1"/>
          </p:cNvPicPr>
          <p:nvPr/>
        </p:nvPicPr>
        <p:blipFill>
          <a:blip r:embed="rId3" cstate="print"/>
          <a:srcRect/>
          <a:stretch>
            <a:fillRect/>
          </a:stretch>
        </p:blipFill>
        <p:spPr bwMode="auto">
          <a:xfrm>
            <a:off x="381000" y="4343400"/>
            <a:ext cx="3333750" cy="571500"/>
          </a:xfrm>
          <a:prstGeom prst="rect">
            <a:avLst/>
          </a:prstGeom>
          <a:noFill/>
        </p:spPr>
      </p:pic>
      <p:sp>
        <p:nvSpPr>
          <p:cNvPr id="7" name="Rectangle 6"/>
          <p:cNvSpPr/>
          <p:nvPr/>
        </p:nvSpPr>
        <p:spPr>
          <a:xfrm>
            <a:off x="457200" y="2286000"/>
            <a:ext cx="2895600" cy="1323439"/>
          </a:xfrm>
          <a:prstGeom prst="rect">
            <a:avLst/>
          </a:prstGeom>
        </p:spPr>
        <p:txBody>
          <a:bodyPr wrap="square">
            <a:spAutoFit/>
          </a:bodyPr>
          <a:lstStyle/>
          <a:p>
            <a:r>
              <a:rPr lang="en-US" sz="2000" dirty="0" smtClean="0">
                <a:latin typeface="+mj-lt"/>
              </a:rPr>
              <a:t>All colors on one spoke of the wheel are </a:t>
            </a:r>
            <a:r>
              <a:rPr lang="en-US" sz="2000" i="1" dirty="0" smtClean="0">
                <a:latin typeface="+mj-lt"/>
              </a:rPr>
              <a:t>same Hue</a:t>
            </a:r>
            <a:r>
              <a:rPr lang="en-US" sz="2000" dirty="0" smtClean="0">
                <a:latin typeface="+mj-lt"/>
              </a:rPr>
              <a:t>, but </a:t>
            </a:r>
            <a:r>
              <a:rPr lang="en-US" sz="2000" i="1" dirty="0" smtClean="0">
                <a:latin typeface="+mj-lt"/>
              </a:rPr>
              <a:t>different Saturation </a:t>
            </a:r>
            <a:r>
              <a:rPr lang="en-US" sz="2000" dirty="0" smtClean="0">
                <a:latin typeface="+mj-lt"/>
              </a:rPr>
              <a:t>– known as ‘Shades</a:t>
            </a:r>
            <a:r>
              <a:rPr lang="en-US" sz="2000" b="1" dirty="0" smtClean="0">
                <a:latin typeface="+mj-lt"/>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Side notes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ap Mixes.gif"/>
          <p:cNvPicPr>
            <a:picLocks noChangeAspect="1"/>
          </p:cNvPicPr>
          <p:nvPr/>
        </p:nvPicPr>
        <p:blipFill>
          <a:blip r:embed="rId2" cstate="print"/>
          <a:stretch>
            <a:fillRect/>
          </a:stretch>
        </p:blipFill>
        <p:spPr>
          <a:xfrm>
            <a:off x="1" y="228600"/>
            <a:ext cx="9144000" cy="6172200"/>
          </a:xfrm>
          <a:prstGeom prst="rect">
            <a:avLst/>
          </a:prstGeom>
        </p:spPr>
      </p:pic>
      <p:sp>
        <p:nvSpPr>
          <p:cNvPr id="3" name="TextBox 2"/>
          <p:cNvSpPr txBox="1"/>
          <p:nvPr/>
        </p:nvSpPr>
        <p:spPr>
          <a:xfrm>
            <a:off x="5638800" y="381000"/>
            <a:ext cx="3338543" cy="461665"/>
          </a:xfrm>
          <a:prstGeom prst="rect">
            <a:avLst/>
          </a:prstGeom>
          <a:noFill/>
        </p:spPr>
        <p:txBody>
          <a:bodyPr wrap="none" rtlCol="0">
            <a:spAutoFit/>
          </a:bodyPr>
          <a:lstStyle/>
          <a:p>
            <a:r>
              <a:rPr lang="en-US" sz="2400" dirty="0" smtClean="0">
                <a:solidFill>
                  <a:schemeClr val="accent1">
                    <a:lumMod val="75000"/>
                  </a:schemeClr>
                </a:solidFill>
                <a:latin typeface="+mj-lt"/>
              </a:rPr>
              <a:t>Mixing Sap Green 4 Ways</a:t>
            </a:r>
            <a:endParaRPr lang="en-US" sz="2400" dirty="0">
              <a:solidFill>
                <a:schemeClr val="accent1">
                  <a:lumMod val="75000"/>
                </a:schemeClr>
              </a:solidFill>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51688"/>
          </a:xfrm>
        </p:spPr>
        <p:txBody>
          <a:bodyPr>
            <a:normAutofit fontScale="90000"/>
          </a:bodyPr>
          <a:lstStyle/>
          <a:p>
            <a:pPr algn="ctr"/>
            <a:r>
              <a:rPr lang="en-US" sz="4000" dirty="0" smtClean="0">
                <a:solidFill>
                  <a:schemeClr val="accent1">
                    <a:lumMod val="75000"/>
                  </a:schemeClr>
                </a:solidFill>
              </a:rPr>
              <a:t>Notes on Mixing Saps</a:t>
            </a:r>
            <a:endParaRPr lang="en-US" sz="4000" dirty="0">
              <a:solidFill>
                <a:schemeClr val="accent1">
                  <a:lumMod val="75000"/>
                </a:schemeClr>
              </a:solidFill>
            </a:endParaRPr>
          </a:p>
        </p:txBody>
      </p:sp>
      <p:sp>
        <p:nvSpPr>
          <p:cNvPr id="3" name="Content Placeholder 2"/>
          <p:cNvSpPr>
            <a:spLocks noGrp="1"/>
          </p:cNvSpPr>
          <p:nvPr>
            <p:ph idx="1"/>
          </p:nvPr>
        </p:nvSpPr>
        <p:spPr>
          <a:xfrm>
            <a:off x="457200" y="1371600"/>
            <a:ext cx="8229600" cy="5257800"/>
          </a:xfrm>
        </p:spPr>
        <p:txBody>
          <a:bodyPr>
            <a:normAutofit fontScale="77500" lnSpcReduction="20000"/>
          </a:bodyPr>
          <a:lstStyle/>
          <a:p>
            <a:r>
              <a:rPr lang="en-US" dirty="0" smtClean="0">
                <a:solidFill>
                  <a:schemeClr val="accent1">
                    <a:lumMod val="75000"/>
                  </a:schemeClr>
                </a:solidFill>
                <a:latin typeface="+mj-lt"/>
              </a:rPr>
              <a:t>What I have shown in this diagram are 4 different mixes of Sap Green. Two of them are using the formulas from two popular pigment manufacturers, and the other two are just homemade. Each of the mixes have slightly different results. </a:t>
            </a:r>
          </a:p>
          <a:p>
            <a:r>
              <a:rPr lang="en-US" dirty="0" smtClean="0">
                <a:solidFill>
                  <a:schemeClr val="accent1">
                    <a:lumMod val="75000"/>
                  </a:schemeClr>
                </a:solidFill>
                <a:latin typeface="+mj-lt"/>
              </a:rPr>
              <a:t>Note that Dan Smith Sap Green mix actually uses 3 ingredients – 2 yellows and a green.</a:t>
            </a:r>
          </a:p>
          <a:p>
            <a:r>
              <a:rPr lang="en-US" dirty="0" smtClean="0">
                <a:solidFill>
                  <a:schemeClr val="accent1">
                    <a:lumMod val="75000"/>
                  </a:schemeClr>
                </a:solidFill>
                <a:latin typeface="+mj-lt"/>
              </a:rPr>
              <a:t>Whenever you contemplate buying a new pigment, be sure and check its ingredients. It may be a mix. If so, and if you have the same ingredients, you can mix it yourself.  Alternatively, find the color on the pigment chart and draw some mixing lines using ingredients you have and see what similar colors you can mix yourself.</a:t>
            </a:r>
          </a:p>
          <a:p>
            <a:r>
              <a:rPr lang="en-US" dirty="0" smtClean="0">
                <a:solidFill>
                  <a:schemeClr val="accent1">
                    <a:lumMod val="75000"/>
                  </a:schemeClr>
                </a:solidFill>
                <a:latin typeface="+mj-lt"/>
              </a:rPr>
              <a:t>Sap Green and Payne’s Gray are two of the most common mixes from artist pigment manufacturers. There is a large variety in the ingredients, be sure to determine what the ingredients are to verify that the ingredients fit your style of palette.  For example, some Payne’s Grays are made with </a:t>
            </a:r>
            <a:r>
              <a:rPr lang="en-US" dirty="0" err="1" smtClean="0">
                <a:solidFill>
                  <a:schemeClr val="accent1">
                    <a:lumMod val="75000"/>
                  </a:schemeClr>
                </a:solidFill>
                <a:latin typeface="+mj-lt"/>
              </a:rPr>
              <a:t>P</a:t>
            </a:r>
            <a:r>
              <a:rPr lang="en-US" dirty="0" err="1" smtClean="0">
                <a:solidFill>
                  <a:schemeClr val="accent1">
                    <a:lumMod val="75000"/>
                  </a:schemeClr>
                </a:solidFill>
                <a:latin typeface="+mj-lt"/>
              </a:rPr>
              <a:t>hthalo</a:t>
            </a:r>
            <a:r>
              <a:rPr lang="en-US" dirty="0" smtClean="0">
                <a:solidFill>
                  <a:schemeClr val="accent1">
                    <a:lumMod val="75000"/>
                  </a:schemeClr>
                </a:solidFill>
                <a:latin typeface="+mj-lt"/>
              </a:rPr>
              <a:t> Blue (W/N), some with Ultramarine Blue (Dan Smith). The ones with </a:t>
            </a:r>
            <a:r>
              <a:rPr lang="en-US" dirty="0" err="1" smtClean="0">
                <a:solidFill>
                  <a:schemeClr val="accent1">
                    <a:lumMod val="75000"/>
                  </a:schemeClr>
                </a:solidFill>
                <a:latin typeface="+mj-lt"/>
              </a:rPr>
              <a:t>Phthalo</a:t>
            </a:r>
            <a:r>
              <a:rPr lang="en-US" dirty="0" smtClean="0">
                <a:solidFill>
                  <a:schemeClr val="accent1">
                    <a:lumMod val="75000"/>
                  </a:schemeClr>
                </a:solidFill>
                <a:latin typeface="+mj-lt"/>
              </a:rPr>
              <a:t> will be </a:t>
            </a:r>
            <a:r>
              <a:rPr lang="en-US" dirty="0" err="1" smtClean="0">
                <a:solidFill>
                  <a:schemeClr val="accent1">
                    <a:lumMod val="75000"/>
                  </a:schemeClr>
                </a:solidFill>
                <a:latin typeface="+mj-lt"/>
              </a:rPr>
              <a:t>stainers</a:t>
            </a:r>
            <a:r>
              <a:rPr lang="en-US" dirty="0" smtClean="0">
                <a:solidFill>
                  <a:schemeClr val="accent1">
                    <a:lumMod val="75000"/>
                  </a:schemeClr>
                </a:solidFill>
                <a:latin typeface="+mj-lt"/>
              </a:rPr>
              <a:t>, since </a:t>
            </a:r>
            <a:r>
              <a:rPr lang="en-US" dirty="0" err="1" smtClean="0">
                <a:solidFill>
                  <a:schemeClr val="accent1">
                    <a:lumMod val="75000"/>
                  </a:schemeClr>
                </a:solidFill>
                <a:latin typeface="+mj-lt"/>
              </a:rPr>
              <a:t>Phthalo</a:t>
            </a:r>
            <a:r>
              <a:rPr lang="en-US" dirty="0" smtClean="0">
                <a:solidFill>
                  <a:schemeClr val="accent1">
                    <a:lumMod val="75000"/>
                  </a:schemeClr>
                </a:solidFill>
                <a:latin typeface="+mj-lt"/>
              </a:rPr>
              <a:t> is a </a:t>
            </a:r>
            <a:r>
              <a:rPr lang="en-US" dirty="0" err="1" smtClean="0">
                <a:solidFill>
                  <a:schemeClr val="accent1">
                    <a:lumMod val="75000"/>
                  </a:schemeClr>
                </a:solidFill>
                <a:latin typeface="+mj-lt"/>
              </a:rPr>
              <a:t>stainer</a:t>
            </a:r>
            <a:r>
              <a:rPr lang="en-US" dirty="0" smtClean="0">
                <a:solidFill>
                  <a:schemeClr val="accent1">
                    <a:lumMod val="75000"/>
                  </a:schemeClr>
                </a:solidFill>
                <a:latin typeface="+mj-lt"/>
              </a:rPr>
              <a:t>. The ones made with Ultramarine will not stain, but will tend to granulate more, since Ultramarine blue is a granulator.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780288"/>
          </a:xfrm>
        </p:spPr>
        <p:txBody>
          <a:bodyPr>
            <a:normAutofit/>
          </a:bodyPr>
          <a:lstStyle/>
          <a:p>
            <a:pPr algn="ctr"/>
            <a:r>
              <a:rPr lang="en-US" sz="3600" dirty="0" smtClean="0"/>
              <a:t>Mixing Line Discrepancies</a:t>
            </a:r>
            <a:endParaRPr lang="en-US" sz="3600" dirty="0"/>
          </a:p>
        </p:txBody>
      </p:sp>
      <p:pic>
        <p:nvPicPr>
          <p:cNvPr id="3" name="Picture 2" descr="Mixing line anomoly 1.gif"/>
          <p:cNvPicPr>
            <a:picLocks noChangeAspect="1"/>
          </p:cNvPicPr>
          <p:nvPr/>
        </p:nvPicPr>
        <p:blipFill>
          <a:blip r:embed="rId2" cstate="print"/>
          <a:stretch>
            <a:fillRect/>
          </a:stretch>
        </p:blipFill>
        <p:spPr>
          <a:xfrm>
            <a:off x="4876800" y="1905000"/>
            <a:ext cx="3657600" cy="3791649"/>
          </a:xfrm>
          <a:prstGeom prst="rect">
            <a:avLst/>
          </a:prstGeom>
        </p:spPr>
      </p:pic>
      <p:sp>
        <p:nvSpPr>
          <p:cNvPr id="4" name="Rectangle 3"/>
          <p:cNvSpPr/>
          <p:nvPr/>
        </p:nvSpPr>
        <p:spPr>
          <a:xfrm>
            <a:off x="228600" y="1676400"/>
            <a:ext cx="4191000" cy="4708981"/>
          </a:xfrm>
          <a:prstGeom prst="rect">
            <a:avLst/>
          </a:prstGeom>
        </p:spPr>
        <p:txBody>
          <a:bodyPr wrap="square">
            <a:spAutoFit/>
          </a:bodyPr>
          <a:lstStyle/>
          <a:p>
            <a:r>
              <a:rPr lang="en-US" sz="2000" dirty="0" smtClean="0">
                <a:solidFill>
                  <a:schemeClr val="accent1">
                    <a:lumMod val="75000"/>
                  </a:schemeClr>
                </a:solidFill>
                <a:latin typeface="+mj-lt"/>
              </a:rPr>
              <a:t>Mixing a mid-yellow and a magenta with two oranges that have the same Hue: PO73 – </a:t>
            </a:r>
            <a:r>
              <a:rPr lang="en-US" sz="2000" dirty="0" err="1" smtClean="0">
                <a:solidFill>
                  <a:schemeClr val="accent1">
                    <a:lumMod val="75000"/>
                  </a:schemeClr>
                </a:solidFill>
                <a:latin typeface="+mj-lt"/>
              </a:rPr>
              <a:t>Pyrrol</a:t>
            </a:r>
            <a:r>
              <a:rPr lang="en-US" sz="2000" dirty="0" smtClean="0">
                <a:solidFill>
                  <a:schemeClr val="accent1">
                    <a:lumMod val="75000"/>
                  </a:schemeClr>
                </a:solidFill>
                <a:latin typeface="+mj-lt"/>
              </a:rPr>
              <a:t> Orange, and PO20 – Cadmium Orange</a:t>
            </a:r>
          </a:p>
          <a:p>
            <a:r>
              <a:rPr lang="en-US" sz="2000" dirty="0" smtClean="0">
                <a:solidFill>
                  <a:schemeClr val="accent1">
                    <a:lumMod val="75000"/>
                  </a:schemeClr>
                </a:solidFill>
                <a:latin typeface="+mj-lt"/>
              </a:rPr>
              <a:t>What the two lines tell us is that, even though PO73 is considerably more saturated than PO20, the mixes with PO20 are consistently more saturated than those with PO73.  This might explain why Cadmium Orange is very popular.</a:t>
            </a:r>
          </a:p>
          <a:p>
            <a:endParaRPr lang="en-US" sz="2000" b="1" dirty="0" smtClean="0">
              <a:solidFill>
                <a:schemeClr val="accent1">
                  <a:lumMod val="75000"/>
                </a:schemeClr>
              </a:solidFill>
              <a:latin typeface="+mj-lt"/>
            </a:endParaRPr>
          </a:p>
          <a:p>
            <a:r>
              <a:rPr lang="en-US" sz="2000" b="1" dirty="0" smtClean="0">
                <a:solidFill>
                  <a:schemeClr val="accent1">
                    <a:lumMod val="75000"/>
                  </a:schemeClr>
                </a:solidFill>
                <a:latin typeface="+mj-lt"/>
              </a:rPr>
              <a:t>Lesson</a:t>
            </a:r>
            <a:r>
              <a:rPr lang="en-US" sz="2000" dirty="0" smtClean="0">
                <a:solidFill>
                  <a:schemeClr val="accent1">
                    <a:lumMod val="75000"/>
                  </a:schemeClr>
                </a:solidFill>
                <a:latin typeface="+mj-lt"/>
              </a:rPr>
              <a:t>: </a:t>
            </a:r>
            <a:r>
              <a:rPr lang="en-US" sz="2000" i="1" dirty="0" smtClean="0">
                <a:solidFill>
                  <a:schemeClr val="accent1">
                    <a:lumMod val="75000"/>
                  </a:schemeClr>
                </a:solidFill>
                <a:latin typeface="+mj-lt"/>
              </a:rPr>
              <a:t>Not all pigments that have the same HUE will have the same mixing characteristics.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TextBox 2"/>
          <p:cNvSpPr txBox="1"/>
          <p:nvPr/>
        </p:nvSpPr>
        <p:spPr>
          <a:xfrm>
            <a:off x="1066800" y="2133600"/>
            <a:ext cx="6248400" cy="4524315"/>
          </a:xfrm>
          <a:prstGeom prst="rect">
            <a:avLst/>
          </a:prstGeom>
          <a:noFill/>
        </p:spPr>
        <p:txBody>
          <a:bodyPr wrap="square" rtlCol="0">
            <a:spAutoFit/>
          </a:bodyPr>
          <a:lstStyle/>
          <a:p>
            <a:r>
              <a:rPr lang="en-US" dirty="0" smtClean="0">
                <a:solidFill>
                  <a:schemeClr val="accent1">
                    <a:lumMod val="75000"/>
                  </a:schemeClr>
                </a:solidFill>
                <a:latin typeface="+mj-lt"/>
              </a:rPr>
              <a:t>Much of the material in this presentation is a simplified version of information available on Handprint.com by Bruce </a:t>
            </a:r>
            <a:r>
              <a:rPr lang="en-US" dirty="0" err="1" smtClean="0">
                <a:solidFill>
                  <a:schemeClr val="accent1">
                    <a:lumMod val="75000"/>
                  </a:schemeClr>
                </a:solidFill>
                <a:latin typeface="+mj-lt"/>
              </a:rPr>
              <a:t>McEvoy</a:t>
            </a:r>
            <a:r>
              <a:rPr lang="en-US" dirty="0" smtClean="0">
                <a:solidFill>
                  <a:schemeClr val="accent1">
                    <a:lumMod val="75000"/>
                  </a:schemeClr>
                </a:solidFill>
                <a:latin typeface="+mj-lt"/>
              </a:rPr>
              <a:t>. </a:t>
            </a:r>
          </a:p>
          <a:p>
            <a:r>
              <a:rPr lang="en-US" dirty="0" smtClean="0">
                <a:solidFill>
                  <a:schemeClr val="accent1">
                    <a:lumMod val="75000"/>
                  </a:schemeClr>
                </a:solidFill>
                <a:latin typeface="+mj-lt"/>
              </a:rPr>
              <a:t>Many of the diagrams are directly from Handprint, or modified versions of diagrams found on Handprint.</a:t>
            </a:r>
          </a:p>
          <a:p>
            <a:endParaRPr lang="en-US" dirty="0" smtClean="0">
              <a:solidFill>
                <a:schemeClr val="accent1">
                  <a:lumMod val="75000"/>
                </a:schemeClr>
              </a:solidFill>
              <a:latin typeface="+mj-lt"/>
            </a:endParaRPr>
          </a:p>
          <a:p>
            <a:r>
              <a:rPr lang="en-US" dirty="0" smtClean="0">
                <a:solidFill>
                  <a:schemeClr val="accent1">
                    <a:lumMod val="75000"/>
                  </a:schemeClr>
                </a:solidFill>
                <a:latin typeface="+mj-lt"/>
              </a:rPr>
              <a:t>I encourage anyone that would like a more in-depth coverage of this type of material to visit handprint.com. It is, by far, the most comprehensive site dealing with color theory for the artist. </a:t>
            </a:r>
          </a:p>
          <a:p>
            <a:endParaRPr lang="en-US" dirty="0" smtClean="0">
              <a:solidFill>
                <a:schemeClr val="accent1">
                  <a:lumMod val="75000"/>
                </a:schemeClr>
              </a:solidFill>
              <a:latin typeface="+mj-lt"/>
            </a:endParaRPr>
          </a:p>
          <a:p>
            <a:r>
              <a:rPr lang="en-US" dirty="0" smtClean="0">
                <a:solidFill>
                  <a:schemeClr val="accent1">
                    <a:lumMod val="75000"/>
                  </a:schemeClr>
                </a:solidFill>
                <a:latin typeface="+mj-lt"/>
              </a:rPr>
              <a:t>Thanks to Bruce for his work in maintaining that site. I have learned more from it than any other source I have found.</a:t>
            </a:r>
          </a:p>
          <a:p>
            <a:endParaRPr lang="en-US" dirty="0" smtClean="0">
              <a:solidFill>
                <a:schemeClr val="accent1">
                  <a:lumMod val="75000"/>
                </a:schemeClr>
              </a:solidFill>
              <a:latin typeface="+mj-lt"/>
            </a:endParaRPr>
          </a:p>
          <a:p>
            <a:r>
              <a:rPr lang="en-US" dirty="0" smtClean="0">
                <a:solidFill>
                  <a:schemeClr val="accent1">
                    <a:lumMod val="75000"/>
                  </a:schemeClr>
                </a:solidFill>
                <a:latin typeface="+mj-lt"/>
              </a:rPr>
              <a:t>Thanks to my wife Cindy for putting up with me as I curse the technology, and helping me edit this presentation, and for insuring it gets posted online for those that want to use it as a reference. </a:t>
            </a:r>
            <a:endParaRPr lang="en-US" dirty="0">
              <a:solidFill>
                <a:schemeClr val="accent1">
                  <a:lumMod val="75000"/>
                </a:schemeClr>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80288"/>
          </a:xfrm>
        </p:spPr>
        <p:txBody>
          <a:bodyPr>
            <a:noAutofit/>
          </a:bodyPr>
          <a:lstStyle/>
          <a:p>
            <a:r>
              <a:rPr lang="en-US" sz="4000" dirty="0" smtClean="0"/>
              <a:t>Value: Measured in the 3</a:t>
            </a:r>
            <a:r>
              <a:rPr lang="en-US" sz="4000" baseline="30000" dirty="0" smtClean="0"/>
              <a:t>rd</a:t>
            </a:r>
            <a:r>
              <a:rPr lang="en-US" sz="4000" dirty="0" smtClean="0"/>
              <a:t> Dimension</a:t>
            </a:r>
            <a:endParaRPr lang="en-US" sz="4000" dirty="0"/>
          </a:p>
        </p:txBody>
      </p:sp>
      <p:pic>
        <p:nvPicPr>
          <p:cNvPr id="4" name="Picture 3" descr="Color Space.JPG"/>
          <p:cNvPicPr>
            <a:picLocks noChangeAspect="1"/>
          </p:cNvPicPr>
          <p:nvPr/>
        </p:nvPicPr>
        <p:blipFill>
          <a:blip r:embed="rId2" cstate="print"/>
          <a:stretch>
            <a:fillRect/>
          </a:stretch>
        </p:blipFill>
        <p:spPr>
          <a:xfrm>
            <a:off x="1981200" y="1524000"/>
            <a:ext cx="5791200" cy="49231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80288"/>
          </a:xfrm>
        </p:spPr>
        <p:txBody>
          <a:bodyPr>
            <a:normAutofit/>
          </a:bodyPr>
          <a:lstStyle/>
          <a:p>
            <a:pPr algn="ctr"/>
            <a:r>
              <a:rPr lang="en-US" sz="4000" dirty="0" err="1" smtClean="0"/>
              <a:t>Munsell</a:t>
            </a:r>
            <a:r>
              <a:rPr lang="en-US" sz="4000" dirty="0" smtClean="0"/>
              <a:t> Color ‘Trees’</a:t>
            </a:r>
            <a:endParaRPr lang="en-US" sz="4000" dirty="0"/>
          </a:p>
        </p:txBody>
      </p:sp>
      <p:pic>
        <p:nvPicPr>
          <p:cNvPr id="4" name="Picture 3" descr="Munsell color solid.jpg"/>
          <p:cNvPicPr>
            <a:picLocks noChangeAspect="1"/>
          </p:cNvPicPr>
          <p:nvPr/>
        </p:nvPicPr>
        <p:blipFill>
          <a:blip r:embed="rId2" cstate="print"/>
          <a:stretch>
            <a:fillRect/>
          </a:stretch>
        </p:blipFill>
        <p:spPr>
          <a:xfrm>
            <a:off x="381000" y="3276600"/>
            <a:ext cx="3156402" cy="2514600"/>
          </a:xfrm>
          <a:prstGeom prst="rect">
            <a:avLst/>
          </a:prstGeom>
        </p:spPr>
      </p:pic>
      <p:pic>
        <p:nvPicPr>
          <p:cNvPr id="5" name="Picture 4" descr="Munsell color tree.jpg"/>
          <p:cNvPicPr>
            <a:picLocks noChangeAspect="1"/>
          </p:cNvPicPr>
          <p:nvPr/>
        </p:nvPicPr>
        <p:blipFill>
          <a:blip r:embed="rId3" cstate="print"/>
          <a:stretch>
            <a:fillRect/>
          </a:stretch>
        </p:blipFill>
        <p:spPr>
          <a:xfrm>
            <a:off x="3810000" y="2194520"/>
            <a:ext cx="5029200" cy="32156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Mixing Lines</a:t>
            </a:r>
            <a:br>
              <a:rPr lang="en-US" sz="3600" dirty="0" smtClean="0"/>
            </a:br>
            <a:r>
              <a:rPr lang="en-US" sz="2000" dirty="0" smtClean="0"/>
              <a:t>Connect two colors with a line. Any color on the line can be mixed</a:t>
            </a:r>
            <a:r>
              <a:rPr lang="en-US" sz="3600" dirty="0" smtClean="0"/>
              <a:t>.</a:t>
            </a:r>
            <a:endParaRPr lang="en-US" sz="3600" dirty="0"/>
          </a:p>
        </p:txBody>
      </p:sp>
      <p:pic>
        <p:nvPicPr>
          <p:cNvPr id="4" name="Picture 3" descr="saturatiom costs.gif"/>
          <p:cNvPicPr>
            <a:picLocks noChangeAspect="1"/>
          </p:cNvPicPr>
          <p:nvPr/>
        </p:nvPicPr>
        <p:blipFill>
          <a:blip r:embed="rId2" cstate="print"/>
          <a:stretch>
            <a:fillRect/>
          </a:stretch>
        </p:blipFill>
        <p:spPr>
          <a:xfrm>
            <a:off x="3200400" y="1948348"/>
            <a:ext cx="5105400" cy="4555118"/>
          </a:xfrm>
          <a:prstGeom prst="rect">
            <a:avLst/>
          </a:prstGeom>
        </p:spPr>
      </p:pic>
      <p:sp>
        <p:nvSpPr>
          <p:cNvPr id="5" name="Rectangle 4"/>
          <p:cNvSpPr/>
          <p:nvPr/>
        </p:nvSpPr>
        <p:spPr>
          <a:xfrm>
            <a:off x="381000" y="2057400"/>
            <a:ext cx="2438400" cy="3170099"/>
          </a:xfrm>
          <a:prstGeom prst="rect">
            <a:avLst/>
          </a:prstGeom>
        </p:spPr>
        <p:txBody>
          <a:bodyPr wrap="square">
            <a:spAutoFit/>
          </a:bodyPr>
          <a:lstStyle/>
          <a:p>
            <a:r>
              <a:rPr lang="en-US" sz="2000" dirty="0" smtClean="0">
                <a:latin typeface="+mj-lt"/>
              </a:rPr>
              <a:t>Three different mixes producing the </a:t>
            </a:r>
            <a:r>
              <a:rPr lang="en-US" sz="2000" i="1" dirty="0" smtClean="0">
                <a:latin typeface="+mj-lt"/>
              </a:rPr>
              <a:t>same HUE</a:t>
            </a:r>
            <a:r>
              <a:rPr lang="en-US" sz="2000" dirty="0" smtClean="0">
                <a:latin typeface="+mj-lt"/>
              </a:rPr>
              <a:t>, but </a:t>
            </a:r>
            <a:r>
              <a:rPr lang="en-US" sz="2000" i="1" dirty="0" smtClean="0">
                <a:latin typeface="+mj-lt"/>
              </a:rPr>
              <a:t>lesser SATURATIONS.</a:t>
            </a:r>
          </a:p>
          <a:p>
            <a:endParaRPr lang="en-US" sz="2000" i="1" dirty="0" smtClean="0">
              <a:latin typeface="+mj-lt"/>
            </a:endParaRPr>
          </a:p>
          <a:p>
            <a:r>
              <a:rPr lang="en-US" sz="2000" dirty="0" smtClean="0">
                <a:latin typeface="+mj-lt"/>
              </a:rPr>
              <a:t>(Note that from this reasoning, one can mix a green and an orange to get a yellow!  </a:t>
            </a:r>
            <a:r>
              <a:rPr lang="en-US" sz="2000" dirty="0" smtClean="0">
                <a:latin typeface="+mj-lt"/>
                <a:sym typeface="Wingdings" pitchFamily="2" charset="2"/>
              </a:rPr>
              <a:t> )</a:t>
            </a:r>
            <a:endParaRPr lang="en-US" sz="2000" dirty="0" smtClean="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305800" cy="551688"/>
          </a:xfrm>
        </p:spPr>
        <p:txBody>
          <a:bodyPr>
            <a:normAutofit fontScale="90000"/>
          </a:bodyPr>
          <a:lstStyle/>
          <a:p>
            <a:pPr algn="ctr"/>
            <a:r>
              <a:rPr lang="en-US" sz="4400" dirty="0" smtClean="0"/>
              <a:t>All models have shortcomings</a:t>
            </a:r>
            <a:endParaRPr lang="en-US" sz="4400" dirty="0"/>
          </a:p>
        </p:txBody>
      </p:sp>
      <p:pic>
        <p:nvPicPr>
          <p:cNvPr id="3" name="Picture 2" descr="curved mixing lines.gif"/>
          <p:cNvPicPr>
            <a:picLocks noChangeAspect="1"/>
          </p:cNvPicPr>
          <p:nvPr/>
        </p:nvPicPr>
        <p:blipFill>
          <a:blip r:embed="rId2" cstate="print"/>
          <a:stretch>
            <a:fillRect/>
          </a:stretch>
        </p:blipFill>
        <p:spPr>
          <a:xfrm>
            <a:off x="3810000" y="1828800"/>
            <a:ext cx="4085822" cy="4114800"/>
          </a:xfrm>
          <a:prstGeom prst="rect">
            <a:avLst/>
          </a:prstGeom>
        </p:spPr>
      </p:pic>
      <p:sp>
        <p:nvSpPr>
          <p:cNvPr id="4" name="Rectangle 3"/>
          <p:cNvSpPr/>
          <p:nvPr/>
        </p:nvSpPr>
        <p:spPr>
          <a:xfrm>
            <a:off x="457200" y="1828800"/>
            <a:ext cx="3352800" cy="4154984"/>
          </a:xfrm>
          <a:prstGeom prst="rect">
            <a:avLst/>
          </a:prstGeom>
        </p:spPr>
        <p:txBody>
          <a:bodyPr wrap="square">
            <a:spAutoFit/>
          </a:bodyPr>
          <a:lstStyle/>
          <a:p>
            <a:r>
              <a:rPr lang="en-US" sz="2400" dirty="0" smtClean="0">
                <a:latin typeface="+mj-lt"/>
              </a:rPr>
              <a:t>Not all  mixing lines are straight.</a:t>
            </a:r>
          </a:p>
          <a:p>
            <a:pPr>
              <a:buFont typeface="Arial" pitchFamily="34" charset="0"/>
              <a:buChar char="•"/>
            </a:pPr>
            <a:r>
              <a:rPr lang="en-US" sz="2400" dirty="0" smtClean="0">
                <a:latin typeface="+mj-lt"/>
              </a:rPr>
              <a:t> Connecting the modern primaries – lines curve out (gain saturation).</a:t>
            </a:r>
          </a:p>
          <a:p>
            <a:pPr>
              <a:buFont typeface="Arial" pitchFamily="34" charset="0"/>
              <a:buChar char="•"/>
            </a:pPr>
            <a:r>
              <a:rPr lang="en-US" sz="2400" dirty="0" smtClean="0">
                <a:latin typeface="+mj-lt"/>
              </a:rPr>
              <a:t> Connecting the modern </a:t>
            </a:r>
            <a:r>
              <a:rPr lang="en-US" sz="2400" dirty="0" err="1" smtClean="0">
                <a:latin typeface="+mj-lt"/>
              </a:rPr>
              <a:t>secondaries</a:t>
            </a:r>
            <a:r>
              <a:rPr lang="en-US" sz="2400" dirty="0" smtClean="0">
                <a:latin typeface="+mj-lt"/>
              </a:rPr>
              <a:t> – lines curve inward (lose saturation)</a:t>
            </a:r>
          </a:p>
          <a:p>
            <a:pPr>
              <a:buFont typeface="Arial" pitchFamily="34" charset="0"/>
              <a:buChar char="•"/>
            </a:pPr>
            <a:r>
              <a:rPr lang="en-US" sz="2400" dirty="0" smtClean="0">
                <a:latin typeface="+mj-lt"/>
              </a:rPr>
              <a:t> A little interpolation and experience is needed.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2925</TotalTime>
  <Words>2795</Words>
  <Application>Microsoft Office PowerPoint</Application>
  <PresentationFormat>On-screen Show (4:3)</PresentationFormat>
  <Paragraphs>209</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Selecting a Limited Palette</vt:lpstr>
      <vt:lpstr>Why use a Limited Palette?</vt:lpstr>
      <vt:lpstr>What is a ‘Color’?</vt:lpstr>
      <vt:lpstr>Hue: Measured as an Angle</vt:lpstr>
      <vt:lpstr>Saturation:  Measured as distance from center</vt:lpstr>
      <vt:lpstr>Value: Measured in the 3rd Dimension</vt:lpstr>
      <vt:lpstr>Munsell Color ‘Trees’</vt:lpstr>
      <vt:lpstr>Mixing Lines Connect two colors with a line. Any color on the line can be mixed.</vt:lpstr>
      <vt:lpstr>All models have shortcomings</vt:lpstr>
      <vt:lpstr>Defining your Color Gamut</vt:lpstr>
      <vt:lpstr>The Color Gamut in 3d</vt:lpstr>
      <vt:lpstr>Switch to Pigment Charts</vt:lpstr>
      <vt:lpstr>Slide 13</vt:lpstr>
      <vt:lpstr>Notes on Pigment Chart</vt:lpstr>
      <vt:lpstr>Palette Selection</vt:lpstr>
      <vt:lpstr>Slide 16</vt:lpstr>
      <vt:lpstr>Why not use the max-saturation palette?</vt:lpstr>
      <vt:lpstr>Slide 18</vt:lpstr>
      <vt:lpstr>Slide 19</vt:lpstr>
      <vt:lpstr>Slide 20</vt:lpstr>
      <vt:lpstr>Slide 21</vt:lpstr>
      <vt:lpstr>Slide 22</vt:lpstr>
      <vt:lpstr>Slide 23</vt:lpstr>
      <vt:lpstr>Slide 24</vt:lpstr>
      <vt:lpstr>Examples of Triad Palettes</vt:lpstr>
      <vt:lpstr> “Check”</vt:lpstr>
      <vt:lpstr>Slide 27</vt:lpstr>
      <vt:lpstr>Notes on “Check” </vt:lpstr>
      <vt:lpstr>“The 7:15”</vt:lpstr>
      <vt:lpstr>Slide 30</vt:lpstr>
      <vt:lpstr>Notes on “The 7:15”</vt:lpstr>
      <vt:lpstr>“Megan”</vt:lpstr>
      <vt:lpstr>Slide 33</vt:lpstr>
      <vt:lpstr>Notes on “Megan”</vt:lpstr>
      <vt:lpstr>“Emerald Lady”</vt:lpstr>
      <vt:lpstr>Slide 36</vt:lpstr>
      <vt:lpstr>Notes on “Emerald Lady”</vt:lpstr>
      <vt:lpstr>“Lesley”</vt:lpstr>
      <vt:lpstr>Slide 39</vt:lpstr>
      <vt:lpstr>Notes on “Lesley”</vt:lpstr>
      <vt:lpstr>Slide 41</vt:lpstr>
      <vt:lpstr>Notes on the Value Range selection </vt:lpstr>
      <vt:lpstr>Summarizing…</vt:lpstr>
      <vt:lpstr>Selecting a Limited Palette</vt:lpstr>
      <vt:lpstr>Challenges with a Limited Palette</vt:lpstr>
      <vt:lpstr>Some examples of  Artist’s using Limited Palettes</vt:lpstr>
      <vt:lpstr>John Singer Sargent</vt:lpstr>
      <vt:lpstr>Slide 48</vt:lpstr>
      <vt:lpstr>Thomas Schaller</vt:lpstr>
      <vt:lpstr>Some Side notes</vt:lpstr>
      <vt:lpstr>Slide 51</vt:lpstr>
      <vt:lpstr>Notes on Mixing Saps</vt:lpstr>
      <vt:lpstr>Mixing Line Discrepancies</vt:lpstr>
      <vt:lpstr>Acknowledgments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 McLaren</dc:creator>
  <cp:lastModifiedBy>claren1ky</cp:lastModifiedBy>
  <cp:revision>90</cp:revision>
  <dcterms:created xsi:type="dcterms:W3CDTF">2017-02-11T21:34:14Z</dcterms:created>
  <dcterms:modified xsi:type="dcterms:W3CDTF">2017-02-28T03:10:21Z</dcterms:modified>
</cp:coreProperties>
</file>